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Lst>
  <p:sldSz cy="5143500" cx="9144000"/>
  <p:notesSz cx="6858000" cy="9144000"/>
  <p:embeddedFontLst>
    <p:embeddedFont>
      <p:font typeface="Montserrat"/>
      <p:regular r:id="rId30"/>
      <p:bold r:id="rId31"/>
      <p:italic r:id="rId32"/>
      <p:boldItalic r:id="rId3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Montserrat-bold.fntdata"/><Relationship Id="rId30" Type="http://schemas.openxmlformats.org/officeDocument/2006/relationships/font" Target="fonts/Montserrat-regular.fntdata"/><Relationship Id="rId11" Type="http://schemas.openxmlformats.org/officeDocument/2006/relationships/slide" Target="slides/slide6.xml"/><Relationship Id="rId33" Type="http://schemas.openxmlformats.org/officeDocument/2006/relationships/font" Target="fonts/Montserrat-boldItalic.fntdata"/><Relationship Id="rId10" Type="http://schemas.openxmlformats.org/officeDocument/2006/relationships/slide" Target="slides/slide5.xml"/><Relationship Id="rId32" Type="http://schemas.openxmlformats.org/officeDocument/2006/relationships/font" Target="fonts/Montserrat-italic.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d05f6f1aa4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8" name="Google Shape;58;gd05f6f1aa4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d05f6f1aa4_0_5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81" name="Google Shape;181;gd05f6f1aa4_0_54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d05f6f1aa4_0_1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93" name="Google Shape;193;gd05f6f1aa4_0_12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d05f6f1aa4_0_1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04" name="Google Shape;204;gd05f6f1aa4_0_14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d05f6f1aa4_0_1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15" name="Google Shape;215;gd05f6f1aa4_0_15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d05f6f1aa4_0_1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26" name="Google Shape;226;gd05f6f1aa4_0_16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d05f6f1aa4_0_1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37" name="Google Shape;237;gd05f6f1aa4_0_17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d05f6f1aa4_0_18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48" name="Google Shape;248;gd05f6f1aa4_0_18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d05f6f1aa4_0_20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59" name="Google Shape;259;gd05f6f1aa4_0_20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d05f6f1aa4_0_2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70" name="Google Shape;270;gd05f6f1aa4_0_21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d05f6f1aa4_0_2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83" name="Google Shape;283;gd05f6f1aa4_0_22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d05f6f1aa4_0_4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gd05f6f1aa4_0_4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d05f6f1aa4_0_30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93" name="Google Shape;293;gd05f6f1aa4_0_30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d05f6f1aa4_0_3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05" name="Google Shape;305;gd05f6f1aa4_0_31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d05f6f1aa4_0_57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17" name="Google Shape;317;gd05f6f1aa4_0_57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d05f6f1aa4_0_3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29" name="Google Shape;329;gd05f6f1aa4_0_32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d05f6f1aa4_0_59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40" name="Google Shape;340;gd05f6f1aa4_0_59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d05f6f1aa4_0_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7" name="Google Shape;87;gd05f6f1aa4_0_2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d05f6f1aa4_0_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2" name="Google Shape;102;gd05f6f1aa4_0_3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d05f6f1aa4_0_8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19" name="Google Shape;119;gd05f6f1aa4_0_8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d05f6f1aa4_0_50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31" name="Google Shape;131;gd05f6f1aa4_0_50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d05f6f1aa4_0_10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41" name="Google Shape;141;gd05f6f1aa4_0_10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d05f6f1aa4_0_1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52" name="Google Shape;152;gd05f6f1aa4_0_11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d05f6f1aa4_0_5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68" name="Google Shape;168;gd05f6f1aa4_0_52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0" name="Shape 50"/>
        <p:cNvGrpSpPr/>
        <p:nvPr/>
      </p:nvGrpSpPr>
      <p:grpSpPr>
        <a:xfrm>
          <a:off x="0" y="0"/>
          <a:ext cx="0" cy="0"/>
          <a:chOff x="0" y="0"/>
          <a:chExt cx="0" cy="0"/>
        </a:xfrm>
      </p:grpSpPr>
      <p:sp>
        <p:nvSpPr>
          <p:cNvPr id="51" name="Google Shape;51;p13"/>
          <p:cNvSpPr txBox="1"/>
          <p:nvPr>
            <p:ph type="title"/>
          </p:nvPr>
        </p:nvSpPr>
        <p:spPr>
          <a:xfrm>
            <a:off x="181942" y="159973"/>
            <a:ext cx="7886700" cy="3498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chemeClr val="dk1"/>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52" name="Google Shape;52;p13"/>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rm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53" name="Google Shape;53;p13"/>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lnSpc>
                <a:spcPct val="100000"/>
              </a:lnSpc>
              <a:spcBef>
                <a:spcPts val="0"/>
              </a:spcBef>
              <a:spcAft>
                <a:spcPts val="0"/>
              </a:spcAft>
              <a:buSzPts val="1100"/>
              <a:buNone/>
              <a:defRPr sz="1100"/>
            </a:lvl1pPr>
            <a:lvl2pPr lvl="1" rtl="0" algn="l">
              <a:lnSpc>
                <a:spcPct val="100000"/>
              </a:lnSpc>
              <a:spcBef>
                <a:spcPts val="0"/>
              </a:spcBef>
              <a:spcAft>
                <a:spcPts val="0"/>
              </a:spcAft>
              <a:buSzPts val="1100"/>
              <a:buNone/>
              <a:defRPr sz="1100"/>
            </a:lvl2pPr>
            <a:lvl3pPr lvl="2" rtl="0" algn="l">
              <a:lnSpc>
                <a:spcPct val="100000"/>
              </a:lnSpc>
              <a:spcBef>
                <a:spcPts val="0"/>
              </a:spcBef>
              <a:spcAft>
                <a:spcPts val="0"/>
              </a:spcAft>
              <a:buSzPts val="1100"/>
              <a:buNone/>
              <a:defRPr sz="1100"/>
            </a:lvl3pPr>
            <a:lvl4pPr lvl="3" rtl="0" algn="l">
              <a:lnSpc>
                <a:spcPct val="100000"/>
              </a:lnSpc>
              <a:spcBef>
                <a:spcPts val="0"/>
              </a:spcBef>
              <a:spcAft>
                <a:spcPts val="0"/>
              </a:spcAft>
              <a:buSzPts val="1100"/>
              <a:buNone/>
              <a:defRPr sz="1100"/>
            </a:lvl4pPr>
            <a:lvl5pPr lvl="4" rtl="0" algn="l">
              <a:lnSpc>
                <a:spcPct val="100000"/>
              </a:lnSpc>
              <a:spcBef>
                <a:spcPts val="0"/>
              </a:spcBef>
              <a:spcAft>
                <a:spcPts val="0"/>
              </a:spcAft>
              <a:buSzPts val="1100"/>
              <a:buNone/>
              <a:defRPr sz="1100"/>
            </a:lvl5pPr>
            <a:lvl6pPr lvl="5" rtl="0" algn="l">
              <a:lnSpc>
                <a:spcPct val="100000"/>
              </a:lnSpc>
              <a:spcBef>
                <a:spcPts val="0"/>
              </a:spcBef>
              <a:spcAft>
                <a:spcPts val="0"/>
              </a:spcAft>
              <a:buSzPts val="1100"/>
              <a:buNone/>
              <a:defRPr sz="1100"/>
            </a:lvl6pPr>
            <a:lvl7pPr lvl="6" rtl="0" algn="l">
              <a:lnSpc>
                <a:spcPct val="100000"/>
              </a:lnSpc>
              <a:spcBef>
                <a:spcPts val="0"/>
              </a:spcBef>
              <a:spcAft>
                <a:spcPts val="0"/>
              </a:spcAft>
              <a:buSzPts val="1100"/>
              <a:buNone/>
              <a:defRPr sz="1100"/>
            </a:lvl7pPr>
            <a:lvl8pPr lvl="7" rtl="0" algn="l">
              <a:lnSpc>
                <a:spcPct val="100000"/>
              </a:lnSpc>
              <a:spcBef>
                <a:spcPts val="0"/>
              </a:spcBef>
              <a:spcAft>
                <a:spcPts val="0"/>
              </a:spcAft>
              <a:buSzPts val="1100"/>
              <a:buNone/>
              <a:defRPr sz="1100"/>
            </a:lvl8pPr>
            <a:lvl9pPr lvl="8" rtl="0" algn="l">
              <a:lnSpc>
                <a:spcPct val="100000"/>
              </a:lnSpc>
              <a:spcBef>
                <a:spcPts val="0"/>
              </a:spcBef>
              <a:spcAft>
                <a:spcPts val="0"/>
              </a:spcAft>
              <a:buSzPts val="1100"/>
              <a:buNone/>
              <a:defRPr sz="1100"/>
            </a:lvl9pPr>
          </a:lstStyle>
          <a:p/>
        </p:txBody>
      </p:sp>
      <p:sp>
        <p:nvSpPr>
          <p:cNvPr id="54" name="Google Shape;54;p13"/>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lnSpc>
                <a:spcPct val="100000"/>
              </a:lnSpc>
              <a:spcBef>
                <a:spcPts val="0"/>
              </a:spcBef>
              <a:spcAft>
                <a:spcPts val="0"/>
              </a:spcAft>
              <a:buSzPts val="1100"/>
              <a:buNone/>
              <a:defRPr sz="1100"/>
            </a:lvl1pPr>
            <a:lvl2pPr lvl="1" rtl="0" algn="l">
              <a:lnSpc>
                <a:spcPct val="100000"/>
              </a:lnSpc>
              <a:spcBef>
                <a:spcPts val="0"/>
              </a:spcBef>
              <a:spcAft>
                <a:spcPts val="0"/>
              </a:spcAft>
              <a:buSzPts val="1100"/>
              <a:buNone/>
              <a:defRPr sz="1100"/>
            </a:lvl2pPr>
            <a:lvl3pPr lvl="2" rtl="0" algn="l">
              <a:lnSpc>
                <a:spcPct val="100000"/>
              </a:lnSpc>
              <a:spcBef>
                <a:spcPts val="0"/>
              </a:spcBef>
              <a:spcAft>
                <a:spcPts val="0"/>
              </a:spcAft>
              <a:buSzPts val="1100"/>
              <a:buNone/>
              <a:defRPr sz="1100"/>
            </a:lvl3pPr>
            <a:lvl4pPr lvl="3" rtl="0" algn="l">
              <a:lnSpc>
                <a:spcPct val="100000"/>
              </a:lnSpc>
              <a:spcBef>
                <a:spcPts val="0"/>
              </a:spcBef>
              <a:spcAft>
                <a:spcPts val="0"/>
              </a:spcAft>
              <a:buSzPts val="1100"/>
              <a:buNone/>
              <a:defRPr sz="1100"/>
            </a:lvl4pPr>
            <a:lvl5pPr lvl="4" rtl="0" algn="l">
              <a:lnSpc>
                <a:spcPct val="100000"/>
              </a:lnSpc>
              <a:spcBef>
                <a:spcPts val="0"/>
              </a:spcBef>
              <a:spcAft>
                <a:spcPts val="0"/>
              </a:spcAft>
              <a:buSzPts val="1100"/>
              <a:buNone/>
              <a:defRPr sz="1100"/>
            </a:lvl5pPr>
            <a:lvl6pPr lvl="5" rtl="0" algn="l">
              <a:lnSpc>
                <a:spcPct val="100000"/>
              </a:lnSpc>
              <a:spcBef>
                <a:spcPts val="0"/>
              </a:spcBef>
              <a:spcAft>
                <a:spcPts val="0"/>
              </a:spcAft>
              <a:buSzPts val="1100"/>
              <a:buNone/>
              <a:defRPr sz="1100"/>
            </a:lvl6pPr>
            <a:lvl7pPr lvl="6" rtl="0" algn="l">
              <a:lnSpc>
                <a:spcPct val="100000"/>
              </a:lnSpc>
              <a:spcBef>
                <a:spcPts val="0"/>
              </a:spcBef>
              <a:spcAft>
                <a:spcPts val="0"/>
              </a:spcAft>
              <a:buSzPts val="1100"/>
              <a:buNone/>
              <a:defRPr sz="1100"/>
            </a:lvl7pPr>
            <a:lvl8pPr lvl="7" rtl="0" algn="l">
              <a:lnSpc>
                <a:spcPct val="100000"/>
              </a:lnSpc>
              <a:spcBef>
                <a:spcPts val="0"/>
              </a:spcBef>
              <a:spcAft>
                <a:spcPts val="0"/>
              </a:spcAft>
              <a:buSzPts val="1100"/>
              <a:buNone/>
              <a:defRPr sz="1100"/>
            </a:lvl8pPr>
            <a:lvl9pPr lvl="8" rtl="0" algn="l">
              <a:lnSpc>
                <a:spcPct val="100000"/>
              </a:lnSpc>
              <a:spcBef>
                <a:spcPts val="0"/>
              </a:spcBef>
              <a:spcAft>
                <a:spcPts val="0"/>
              </a:spcAft>
              <a:buSzPts val="1100"/>
              <a:buNone/>
              <a:defRPr sz="1100"/>
            </a:lvl9pPr>
          </a:lstStyle>
          <a:p/>
        </p:txBody>
      </p:sp>
      <p:sp>
        <p:nvSpPr>
          <p:cNvPr id="55" name="Google Shape;55;p13"/>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rm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id"/>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8.jpg"/><Relationship Id="rId4" Type="http://schemas.openxmlformats.org/officeDocument/2006/relationships/image" Target="../media/image3.png"/><Relationship Id="rId5" Type="http://schemas.openxmlformats.org/officeDocument/2006/relationships/image" Target="../media/image7.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3.png"/><Relationship Id="rId4" Type="http://schemas.openxmlformats.org/officeDocument/2006/relationships/image" Target="../media/image10.png"/><Relationship Id="rId5"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3.pn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3.png"/><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3.pn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3.png"/><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 Id="rId3" Type="http://schemas.openxmlformats.org/officeDocument/2006/relationships/image" Target="../media/image3.png"/><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 Id="rId3" Type="http://schemas.openxmlformats.org/officeDocument/2006/relationships/image" Target="../media/image3.png"/><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 Id="rId3" Type="http://schemas.openxmlformats.org/officeDocument/2006/relationships/image" Target="../media/image3.png"/><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 Id="rId3" Type="http://schemas.openxmlformats.org/officeDocument/2006/relationships/image" Target="../media/image3.png"/><Relationship Id="rId4" Type="http://schemas.openxmlformats.org/officeDocument/2006/relationships/image" Target="../media/image1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 Id="rId3" Type="http://schemas.openxmlformats.org/officeDocument/2006/relationships/image" Target="../media/image3.png"/><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6.jpg"/><Relationship Id="rId4" Type="http://schemas.openxmlformats.org/officeDocument/2006/relationships/image" Target="../media/image4.jpg"/><Relationship Id="rId5" Type="http://schemas.openxmlformats.org/officeDocument/2006/relationships/image" Target="../media/image2.png"/><Relationship Id="rId6"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 Id="rId3" Type="http://schemas.openxmlformats.org/officeDocument/2006/relationships/image" Target="../media/image8.jpg"/><Relationship Id="rId4" Type="http://schemas.openxmlformats.org/officeDocument/2006/relationships/image" Target="../media/image3.png"/><Relationship Id="rId5" Type="http://schemas.openxmlformats.org/officeDocument/2006/relationships/hyperlink" Target="https://setosa.io/ev/principal-component-analysis/"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 Id="rId3" Type="http://schemas.openxmlformats.org/officeDocument/2006/relationships/image" Target="../media/image8.jpg"/><Relationship Id="rId4" Type="http://schemas.openxmlformats.org/officeDocument/2006/relationships/image" Target="../media/image3.png"/><Relationship Id="rId5" Type="http://schemas.openxmlformats.org/officeDocument/2006/relationships/image" Target="../media/image1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 Id="rId3" Type="http://schemas.openxmlformats.org/officeDocument/2006/relationships/image" Target="../media/image8.jpg"/><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 Id="rId3" Type="http://schemas.openxmlformats.org/officeDocument/2006/relationships/image" Target="../media/image8.jpg"/><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23.jpg"/><Relationship Id="rId4" Type="http://schemas.openxmlformats.org/officeDocument/2006/relationships/image" Target="../media/image2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8.jpg"/><Relationship Id="rId4" Type="http://schemas.openxmlformats.org/officeDocument/2006/relationships/image" Target="../media/image3.png"/><Relationship Id="rId5" Type="http://schemas.openxmlformats.org/officeDocument/2006/relationships/image" Target="../media/image9.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8.jp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8.jp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3.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8.jp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8.jp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8.jp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pic>
        <p:nvPicPr>
          <p:cNvPr descr="Image result for city" id="60" name="Google Shape;60;p14"/>
          <p:cNvPicPr preferRelativeResize="0"/>
          <p:nvPr/>
        </p:nvPicPr>
        <p:blipFill rotWithShape="1">
          <a:blip r:embed="rId3">
            <a:alphaModFix/>
          </a:blip>
          <a:srcRect b="25669" l="21572" r="15479" t="18049"/>
          <a:stretch/>
        </p:blipFill>
        <p:spPr>
          <a:xfrm>
            <a:off x="1" y="0"/>
            <a:ext cx="9144000" cy="5143502"/>
          </a:xfrm>
          <a:prstGeom prst="rect">
            <a:avLst/>
          </a:prstGeom>
          <a:noFill/>
          <a:ln>
            <a:noFill/>
          </a:ln>
        </p:spPr>
      </p:pic>
      <p:sp>
        <p:nvSpPr>
          <p:cNvPr id="61" name="Google Shape;61;p14"/>
          <p:cNvSpPr/>
          <p:nvPr/>
        </p:nvSpPr>
        <p:spPr>
          <a:xfrm>
            <a:off x="1" y="0"/>
            <a:ext cx="9144000" cy="5143500"/>
          </a:xfrm>
          <a:prstGeom prst="rect">
            <a:avLst/>
          </a:prstGeom>
          <a:solidFill>
            <a:schemeClr val="lt1">
              <a:alpha val="87840"/>
            </a:scheme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pic>
        <p:nvPicPr>
          <p:cNvPr id="62" name="Google Shape;62;p14"/>
          <p:cNvPicPr preferRelativeResize="0"/>
          <p:nvPr/>
        </p:nvPicPr>
        <p:blipFill rotWithShape="1">
          <a:blip r:embed="rId4">
            <a:alphaModFix/>
          </a:blip>
          <a:srcRect b="0" l="0" r="0" t="0"/>
          <a:stretch/>
        </p:blipFill>
        <p:spPr>
          <a:xfrm>
            <a:off x="8618953" y="0"/>
            <a:ext cx="466549" cy="315468"/>
          </a:xfrm>
          <a:prstGeom prst="rect">
            <a:avLst/>
          </a:prstGeom>
          <a:noFill/>
          <a:ln>
            <a:noFill/>
          </a:ln>
        </p:spPr>
      </p:pic>
      <p:sp>
        <p:nvSpPr>
          <p:cNvPr id="63" name="Google Shape;63;p14"/>
          <p:cNvSpPr/>
          <p:nvPr/>
        </p:nvSpPr>
        <p:spPr>
          <a:xfrm>
            <a:off x="4572000" y="994331"/>
            <a:ext cx="772800" cy="772800"/>
          </a:xfrm>
          <a:prstGeom prst="ellipse">
            <a:avLst/>
          </a:prstGeom>
          <a:solidFill>
            <a:schemeClr val="accent4">
              <a:alpha val="80000"/>
            </a:scheme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64" name="Google Shape;64;p14"/>
          <p:cNvSpPr txBox="1"/>
          <p:nvPr/>
        </p:nvSpPr>
        <p:spPr>
          <a:xfrm>
            <a:off x="5529938" y="1429500"/>
            <a:ext cx="3411300" cy="27528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4100"/>
              <a:buFont typeface="Arial"/>
              <a:buNone/>
            </a:pPr>
            <a:r>
              <a:rPr b="1" i="0" lang="id" sz="2700" u="none" cap="none" strike="noStrike">
                <a:solidFill>
                  <a:srgbClr val="262626"/>
                </a:solidFill>
                <a:latin typeface="Montserrat"/>
                <a:ea typeface="Montserrat"/>
                <a:cs typeface="Montserrat"/>
                <a:sym typeface="Montserrat"/>
              </a:rPr>
              <a:t>Unsupervised Learning - Dimensional Reduction</a:t>
            </a:r>
            <a:endParaRPr b="1" i="0" sz="2700" u="none" cap="none" strike="noStrike">
              <a:solidFill>
                <a:srgbClr val="262626"/>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4100"/>
              <a:buFont typeface="Arial"/>
              <a:buNone/>
            </a:pPr>
            <a:r>
              <a:rPr b="0" i="0" lang="id" sz="1200" u="none" cap="none" strike="noStrike">
                <a:solidFill>
                  <a:srgbClr val="262626"/>
                </a:solidFill>
                <a:latin typeface="Montserrat"/>
                <a:ea typeface="Montserrat"/>
                <a:cs typeface="Montserrat"/>
                <a:sym typeface="Montserrat"/>
              </a:rPr>
              <a:t>Hav</a:t>
            </a:r>
            <a:r>
              <a:rPr lang="id" sz="1200">
                <a:solidFill>
                  <a:srgbClr val="262626"/>
                </a:solidFill>
                <a:latin typeface="Montserrat"/>
                <a:ea typeface="Montserrat"/>
                <a:cs typeface="Montserrat"/>
                <a:sym typeface="Montserrat"/>
              </a:rPr>
              <a:t>e</a:t>
            </a:r>
            <a:r>
              <a:rPr b="0" i="0" lang="id" sz="1200" u="none" cap="none" strike="noStrike">
                <a:solidFill>
                  <a:srgbClr val="262626"/>
                </a:solidFill>
                <a:latin typeface="Montserrat"/>
                <a:ea typeface="Montserrat"/>
                <a:cs typeface="Montserrat"/>
                <a:sym typeface="Montserrat"/>
              </a:rPr>
              <a:t> too much variables? We can reduce them down.</a:t>
            </a:r>
            <a:endParaRPr b="0" i="0" sz="1200" u="none" cap="none" strike="noStrike">
              <a:solidFill>
                <a:srgbClr val="262626"/>
              </a:solidFill>
              <a:latin typeface="Montserrat"/>
              <a:ea typeface="Montserrat"/>
              <a:cs typeface="Montserrat"/>
              <a:sym typeface="Montserrat"/>
            </a:endParaRPr>
          </a:p>
        </p:txBody>
      </p:sp>
      <p:sp>
        <p:nvSpPr>
          <p:cNvPr id="65" name="Google Shape;65;p14"/>
          <p:cNvSpPr/>
          <p:nvPr/>
        </p:nvSpPr>
        <p:spPr>
          <a:xfrm rot="-1733034">
            <a:off x="-485996" y="-336327"/>
            <a:ext cx="772613" cy="772613"/>
          </a:xfrm>
          <a:prstGeom prst="roundRect">
            <a:avLst>
              <a:gd fmla="val 24532" name="adj"/>
            </a:avLst>
          </a:prstGeom>
          <a:solidFill>
            <a:schemeClr val="accent4">
              <a:alpha val="80000"/>
            </a:scheme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pic>
        <p:nvPicPr>
          <p:cNvPr id="66" name="Google Shape;66;p14"/>
          <p:cNvPicPr preferRelativeResize="0"/>
          <p:nvPr/>
        </p:nvPicPr>
        <p:blipFill rotWithShape="1">
          <a:blip r:embed="rId5">
            <a:alphaModFix/>
          </a:blip>
          <a:srcRect b="0" l="32436" r="0" t="0"/>
          <a:stretch/>
        </p:blipFill>
        <p:spPr>
          <a:xfrm>
            <a:off x="-334687" y="-47944"/>
            <a:ext cx="5305575" cy="5234289"/>
          </a:xfrm>
          <a:prstGeom prst="rect">
            <a:avLst/>
          </a:prstGeom>
          <a:noFill/>
          <a:ln>
            <a:noFill/>
          </a:ln>
        </p:spPr>
      </p:pic>
      <p:sp>
        <p:nvSpPr>
          <p:cNvPr id="67" name="Google Shape;67;p14"/>
          <p:cNvSpPr txBox="1"/>
          <p:nvPr/>
        </p:nvSpPr>
        <p:spPr>
          <a:xfrm>
            <a:off x="6679144" y="4584638"/>
            <a:ext cx="2250000" cy="255600"/>
          </a:xfrm>
          <a:prstGeom prst="rect">
            <a:avLst/>
          </a:prstGeom>
          <a:noFill/>
          <a:ln>
            <a:noFill/>
          </a:ln>
        </p:spPr>
        <p:txBody>
          <a:bodyPr anchorCtr="0" anchor="t" bIns="68575" lIns="68575" spcFirstLastPara="1" rIns="68575" wrap="square" tIns="68575">
            <a:noAutofit/>
          </a:bodyPr>
          <a:lstStyle/>
          <a:p>
            <a:pPr indent="0" lvl="0" marL="0" rtl="0" algn="r">
              <a:spcBef>
                <a:spcPts val="0"/>
              </a:spcBef>
              <a:spcAft>
                <a:spcPts val="0"/>
              </a:spcAft>
              <a:buClr>
                <a:srgbClr val="000000"/>
              </a:buClr>
              <a:buSzPts val="1400"/>
              <a:buFont typeface="Arial"/>
              <a:buNone/>
            </a:pPr>
            <a:r>
              <a:rPr lang="id">
                <a:solidFill>
                  <a:srgbClr val="262626"/>
                </a:solidFill>
                <a:latin typeface="Montserrat"/>
                <a:ea typeface="Montserrat"/>
                <a:cs typeface="Montserrat"/>
                <a:sym typeface="Montserrat"/>
              </a:rPr>
              <a:t>Akbar Maulana</a:t>
            </a:r>
            <a:endParaRPr>
              <a:solidFill>
                <a:srgbClr val="262626"/>
              </a:solidFill>
              <a:latin typeface="Montserrat"/>
              <a:ea typeface="Montserrat"/>
              <a:cs typeface="Montserrat"/>
              <a:sym typeface="Montserrat"/>
            </a:endParaRPr>
          </a:p>
          <a:p>
            <a:pPr indent="0" lvl="0" marL="0" marR="0" rtl="0" algn="r">
              <a:lnSpc>
                <a:spcPct val="100000"/>
              </a:lnSpc>
              <a:spcBef>
                <a:spcPts val="0"/>
              </a:spcBef>
              <a:spcAft>
                <a:spcPts val="0"/>
              </a:spcAft>
              <a:buClr>
                <a:srgbClr val="000000"/>
              </a:buClr>
              <a:buSzPts val="1400"/>
              <a:buFont typeface="Arial"/>
              <a:buNone/>
            </a:pPr>
            <a:r>
              <a:t/>
            </a:r>
            <a:endParaRPr>
              <a:solidFill>
                <a:srgbClr val="262626"/>
              </a:solidFill>
              <a:latin typeface="Montserrat"/>
              <a:ea typeface="Montserrat"/>
              <a:cs typeface="Montserrat"/>
              <a:sym typeface="Montserrat"/>
            </a:endParaRPr>
          </a:p>
        </p:txBody>
      </p:sp>
      <p:sp>
        <p:nvSpPr>
          <p:cNvPr id="68" name="Google Shape;68;p14"/>
          <p:cNvSpPr txBox="1"/>
          <p:nvPr/>
        </p:nvSpPr>
        <p:spPr>
          <a:xfrm>
            <a:off x="7145794" y="4362038"/>
            <a:ext cx="1783200" cy="255600"/>
          </a:xfrm>
          <a:prstGeom prst="rect">
            <a:avLst/>
          </a:prstGeom>
          <a:noFill/>
          <a:ln>
            <a:noFill/>
          </a:ln>
        </p:spPr>
        <p:txBody>
          <a:bodyPr anchorCtr="0" anchor="t" bIns="68575" lIns="68575" spcFirstLastPara="1" rIns="68575" wrap="square" tIns="68575">
            <a:noAutofit/>
          </a:bodyPr>
          <a:lstStyle/>
          <a:p>
            <a:pPr indent="0" lvl="0" marL="0" marR="0" rtl="0" algn="r">
              <a:lnSpc>
                <a:spcPct val="100000"/>
              </a:lnSpc>
              <a:spcBef>
                <a:spcPts val="0"/>
              </a:spcBef>
              <a:spcAft>
                <a:spcPts val="0"/>
              </a:spcAft>
              <a:buClr>
                <a:srgbClr val="000000"/>
              </a:buClr>
              <a:buSzPts val="1100"/>
              <a:buFont typeface="Arial"/>
              <a:buNone/>
            </a:pPr>
            <a:r>
              <a:rPr b="0" i="0" lang="id" sz="1100" u="none" cap="none" strike="noStrike">
                <a:solidFill>
                  <a:srgbClr val="262626"/>
                </a:solidFill>
                <a:latin typeface="Montserrat"/>
                <a:ea typeface="Montserrat"/>
                <a:cs typeface="Montserrat"/>
                <a:sym typeface="Montserrat"/>
              </a:rPr>
              <a:t>Special Crafted by</a:t>
            </a:r>
            <a:endParaRPr b="0" i="0" sz="1100" u="none" cap="none" strike="noStrike">
              <a:solidFill>
                <a:srgbClr val="262626"/>
              </a:solidFill>
              <a:latin typeface="Montserrat"/>
              <a:ea typeface="Montserrat"/>
              <a:cs typeface="Montserrat"/>
              <a:sym typeface="Montserrat"/>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23"/>
          <p:cNvSpPr/>
          <p:nvPr/>
        </p:nvSpPr>
        <p:spPr>
          <a:xfrm>
            <a:off x="8224277" y="523805"/>
            <a:ext cx="791400" cy="791400"/>
          </a:xfrm>
          <a:prstGeom prst="ellipse">
            <a:avLst/>
          </a:prstGeom>
          <a:solidFill>
            <a:schemeClr val="accent4">
              <a:alpha val="88240"/>
            </a:scheme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800"/>
              <a:buFont typeface="Arial"/>
              <a:buNone/>
            </a:pPr>
            <a:r>
              <a:t/>
            </a:r>
            <a:endParaRPr b="0" i="0" sz="800" u="none" cap="none" strike="noStrike">
              <a:solidFill>
                <a:schemeClr val="lt1"/>
              </a:solidFill>
              <a:latin typeface="Calibri"/>
              <a:ea typeface="Calibri"/>
              <a:cs typeface="Calibri"/>
              <a:sym typeface="Calibri"/>
            </a:endParaRPr>
          </a:p>
        </p:txBody>
      </p:sp>
      <p:sp>
        <p:nvSpPr>
          <p:cNvPr id="184" name="Google Shape;184;p23"/>
          <p:cNvSpPr/>
          <p:nvPr/>
        </p:nvSpPr>
        <p:spPr>
          <a:xfrm rot="-1732908">
            <a:off x="-388316" y="4655731"/>
            <a:ext cx="975768" cy="975768"/>
          </a:xfrm>
          <a:prstGeom prst="roundRect">
            <a:avLst>
              <a:gd fmla="val 24532" name="adj"/>
            </a:avLst>
          </a:prstGeom>
          <a:solidFill>
            <a:schemeClr val="accent4">
              <a:alpha val="80000"/>
            </a:scheme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185" name="Google Shape;185;p23"/>
          <p:cNvSpPr txBox="1"/>
          <p:nvPr/>
        </p:nvSpPr>
        <p:spPr>
          <a:xfrm>
            <a:off x="1524207" y="2121461"/>
            <a:ext cx="1384200" cy="5310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500"/>
              <a:buFont typeface="Arial"/>
              <a:buNone/>
            </a:pPr>
            <a:r>
              <a:t/>
            </a:r>
            <a:endParaRPr b="0" i="0" sz="1500" u="none" cap="none" strike="noStrike">
              <a:solidFill>
                <a:schemeClr val="dk1"/>
              </a:solidFill>
              <a:latin typeface="Montserrat"/>
              <a:ea typeface="Montserrat"/>
              <a:cs typeface="Montserrat"/>
              <a:sym typeface="Montserrat"/>
            </a:endParaRPr>
          </a:p>
        </p:txBody>
      </p:sp>
      <p:pic>
        <p:nvPicPr>
          <p:cNvPr id="186" name="Google Shape;186;p23"/>
          <p:cNvPicPr preferRelativeResize="0"/>
          <p:nvPr/>
        </p:nvPicPr>
        <p:blipFill rotWithShape="1">
          <a:blip r:embed="rId3">
            <a:alphaModFix/>
          </a:blip>
          <a:srcRect b="0" l="0" r="0" t="0"/>
          <a:stretch/>
        </p:blipFill>
        <p:spPr>
          <a:xfrm>
            <a:off x="8618953" y="0"/>
            <a:ext cx="466549" cy="315468"/>
          </a:xfrm>
          <a:prstGeom prst="rect">
            <a:avLst/>
          </a:prstGeom>
          <a:noFill/>
          <a:ln>
            <a:noFill/>
          </a:ln>
        </p:spPr>
      </p:pic>
      <p:sp>
        <p:nvSpPr>
          <p:cNvPr id="187" name="Google Shape;187;p23"/>
          <p:cNvSpPr txBox="1"/>
          <p:nvPr/>
        </p:nvSpPr>
        <p:spPr>
          <a:xfrm>
            <a:off x="319800" y="309413"/>
            <a:ext cx="6556200" cy="10527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chemeClr val="dk1"/>
              </a:buClr>
              <a:buSzPts val="2300"/>
              <a:buFont typeface="Arial"/>
              <a:buNone/>
            </a:pPr>
            <a:r>
              <a:rPr b="1" i="0" lang="id" sz="2300" u="none" cap="none" strike="noStrike">
                <a:solidFill>
                  <a:schemeClr val="dk1"/>
                </a:solidFill>
                <a:latin typeface="Montserrat"/>
                <a:ea typeface="Montserrat"/>
                <a:cs typeface="Montserrat"/>
                <a:sym typeface="Montserrat"/>
              </a:rPr>
              <a:t>Basic Idea</a:t>
            </a:r>
            <a:endParaRPr b="1" i="0" sz="2700" u="none" cap="none" strike="noStrike">
              <a:solidFill>
                <a:schemeClr val="dk1"/>
              </a:solidFill>
              <a:latin typeface="Montserrat"/>
              <a:ea typeface="Montserrat"/>
              <a:cs typeface="Montserrat"/>
              <a:sym typeface="Montserrat"/>
            </a:endParaRPr>
          </a:p>
        </p:txBody>
      </p:sp>
      <p:pic>
        <p:nvPicPr>
          <p:cNvPr descr="Dimension reduction: Guidelines for retaining principal components ..." id="188" name="Google Shape;188;p23"/>
          <p:cNvPicPr preferRelativeResize="0"/>
          <p:nvPr/>
        </p:nvPicPr>
        <p:blipFill rotWithShape="1">
          <a:blip r:embed="rId4">
            <a:alphaModFix/>
          </a:blip>
          <a:srcRect b="0" l="0" r="0" t="0"/>
          <a:stretch/>
        </p:blipFill>
        <p:spPr>
          <a:xfrm>
            <a:off x="884194" y="1971323"/>
            <a:ext cx="4237794" cy="3042850"/>
          </a:xfrm>
          <a:prstGeom prst="rect">
            <a:avLst/>
          </a:prstGeom>
          <a:noFill/>
          <a:ln>
            <a:noFill/>
          </a:ln>
        </p:spPr>
      </p:pic>
      <p:pic>
        <p:nvPicPr>
          <p:cNvPr id="189" name="Google Shape;189;p23"/>
          <p:cNvPicPr preferRelativeResize="0"/>
          <p:nvPr/>
        </p:nvPicPr>
        <p:blipFill rotWithShape="1">
          <a:blip r:embed="rId5">
            <a:alphaModFix/>
          </a:blip>
          <a:srcRect b="0" l="0" r="0" t="0"/>
          <a:stretch/>
        </p:blipFill>
        <p:spPr>
          <a:xfrm>
            <a:off x="5609442" y="1971326"/>
            <a:ext cx="3215534" cy="3123675"/>
          </a:xfrm>
          <a:prstGeom prst="rect">
            <a:avLst/>
          </a:prstGeom>
          <a:noFill/>
          <a:ln>
            <a:noFill/>
          </a:ln>
        </p:spPr>
      </p:pic>
      <p:sp>
        <p:nvSpPr>
          <p:cNvPr id="190" name="Google Shape;190;p23"/>
          <p:cNvSpPr txBox="1"/>
          <p:nvPr/>
        </p:nvSpPr>
        <p:spPr>
          <a:xfrm>
            <a:off x="263075" y="876597"/>
            <a:ext cx="7548000" cy="693900"/>
          </a:xfrm>
          <a:prstGeom prst="rect">
            <a:avLst/>
          </a:prstGeom>
          <a:noFill/>
          <a:ln>
            <a:noFill/>
          </a:ln>
        </p:spPr>
        <p:txBody>
          <a:bodyPr anchorCtr="0" anchor="t" bIns="68575" lIns="68575" spcFirstLastPara="1" rIns="68575" wrap="square" tIns="68575">
            <a:noAutofit/>
          </a:bodyPr>
          <a:lstStyle/>
          <a:p>
            <a:pPr indent="-279400" lvl="0" marL="342900" marR="0" rtl="0" algn="l">
              <a:lnSpc>
                <a:spcPct val="115000"/>
              </a:lnSpc>
              <a:spcBef>
                <a:spcPts val="0"/>
              </a:spcBef>
              <a:spcAft>
                <a:spcPts val="0"/>
              </a:spcAft>
              <a:buClr>
                <a:schemeClr val="dk1"/>
              </a:buClr>
              <a:buSzPts val="1800"/>
              <a:buFont typeface="Montserrat"/>
              <a:buChar char="●"/>
            </a:pPr>
            <a:r>
              <a:rPr lang="id" sz="1800">
                <a:solidFill>
                  <a:schemeClr val="dk1"/>
                </a:solidFill>
                <a:latin typeface="Montserrat"/>
                <a:ea typeface="Montserrat"/>
                <a:cs typeface="Montserrat"/>
                <a:sym typeface="Montserrat"/>
              </a:rPr>
              <a:t>Besarnya kandungan informasi pada PC diukur oleh nilai eigenvalue</a:t>
            </a:r>
            <a:r>
              <a:rPr b="0" i="0" lang="id" sz="1800" u="none" cap="none" strike="noStrike">
                <a:solidFill>
                  <a:schemeClr val="dk1"/>
                </a:solidFill>
                <a:latin typeface="Montserrat"/>
                <a:ea typeface="Montserrat"/>
                <a:cs typeface="Montserrat"/>
                <a:sym typeface="Montserrat"/>
              </a:rPr>
              <a:t>.</a:t>
            </a:r>
            <a:endParaRPr b="0" i="0" sz="1800" u="none" cap="none" strike="noStrike">
              <a:solidFill>
                <a:schemeClr val="dk1"/>
              </a:solidFill>
              <a:latin typeface="Montserrat"/>
              <a:ea typeface="Montserrat"/>
              <a:cs typeface="Montserrat"/>
              <a:sym typeface="Montserrat"/>
            </a:endParaRPr>
          </a:p>
          <a:p>
            <a:pPr indent="-279400" lvl="0" marL="342900" marR="0" rtl="0" algn="l">
              <a:lnSpc>
                <a:spcPct val="115000"/>
              </a:lnSpc>
              <a:spcBef>
                <a:spcPts val="0"/>
              </a:spcBef>
              <a:spcAft>
                <a:spcPts val="0"/>
              </a:spcAft>
              <a:buClr>
                <a:schemeClr val="dk1"/>
              </a:buClr>
              <a:buSzPts val="1800"/>
              <a:buFont typeface="Montserrat"/>
              <a:buChar char="●"/>
            </a:pPr>
            <a:r>
              <a:rPr lang="id" sz="1800">
                <a:solidFill>
                  <a:schemeClr val="dk1"/>
                </a:solidFill>
                <a:latin typeface="Montserrat"/>
                <a:ea typeface="Montserrat"/>
                <a:cs typeface="Montserrat"/>
                <a:sym typeface="Montserrat"/>
              </a:rPr>
              <a:t>Nilai PC yang digunakan adalah yang memiliki eigenvalue&gt;1.</a:t>
            </a:r>
            <a:endParaRPr sz="1800">
              <a:solidFill>
                <a:schemeClr val="dk1"/>
              </a:solidFill>
              <a:latin typeface="Montserrat"/>
              <a:ea typeface="Montserrat"/>
              <a:cs typeface="Montserrat"/>
              <a:sym typeface="Montserrat"/>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24"/>
          <p:cNvSpPr/>
          <p:nvPr/>
        </p:nvSpPr>
        <p:spPr>
          <a:xfrm>
            <a:off x="8224277" y="523805"/>
            <a:ext cx="791400" cy="791400"/>
          </a:xfrm>
          <a:prstGeom prst="ellipse">
            <a:avLst/>
          </a:prstGeom>
          <a:solidFill>
            <a:schemeClr val="accent4">
              <a:alpha val="88240"/>
            </a:scheme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800"/>
              <a:buFont typeface="Arial"/>
              <a:buNone/>
            </a:pPr>
            <a:r>
              <a:t/>
            </a:r>
            <a:endParaRPr b="0" i="0" sz="800" u="none" cap="none" strike="noStrike">
              <a:solidFill>
                <a:schemeClr val="lt1"/>
              </a:solidFill>
              <a:latin typeface="Calibri"/>
              <a:ea typeface="Calibri"/>
              <a:cs typeface="Calibri"/>
              <a:sym typeface="Calibri"/>
            </a:endParaRPr>
          </a:p>
        </p:txBody>
      </p:sp>
      <p:sp>
        <p:nvSpPr>
          <p:cNvPr id="196" name="Google Shape;196;p24"/>
          <p:cNvSpPr/>
          <p:nvPr/>
        </p:nvSpPr>
        <p:spPr>
          <a:xfrm rot="-1732908">
            <a:off x="-388316" y="4655731"/>
            <a:ext cx="975768" cy="975768"/>
          </a:xfrm>
          <a:prstGeom prst="roundRect">
            <a:avLst>
              <a:gd fmla="val 24532" name="adj"/>
            </a:avLst>
          </a:prstGeom>
          <a:solidFill>
            <a:schemeClr val="accent4">
              <a:alpha val="80000"/>
            </a:scheme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197" name="Google Shape;197;p24"/>
          <p:cNvSpPr txBox="1"/>
          <p:nvPr/>
        </p:nvSpPr>
        <p:spPr>
          <a:xfrm>
            <a:off x="1524207" y="2121461"/>
            <a:ext cx="1384200" cy="5310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500"/>
              <a:buFont typeface="Arial"/>
              <a:buNone/>
            </a:pPr>
            <a:r>
              <a:t/>
            </a:r>
            <a:endParaRPr b="0" i="0" sz="1500" u="none" cap="none" strike="noStrike">
              <a:solidFill>
                <a:schemeClr val="dk1"/>
              </a:solidFill>
              <a:latin typeface="Montserrat"/>
              <a:ea typeface="Montserrat"/>
              <a:cs typeface="Montserrat"/>
              <a:sym typeface="Montserrat"/>
            </a:endParaRPr>
          </a:p>
        </p:txBody>
      </p:sp>
      <p:pic>
        <p:nvPicPr>
          <p:cNvPr id="198" name="Google Shape;198;p24"/>
          <p:cNvPicPr preferRelativeResize="0"/>
          <p:nvPr/>
        </p:nvPicPr>
        <p:blipFill rotWithShape="1">
          <a:blip r:embed="rId3">
            <a:alphaModFix/>
          </a:blip>
          <a:srcRect b="0" l="0" r="0" t="0"/>
          <a:stretch/>
        </p:blipFill>
        <p:spPr>
          <a:xfrm>
            <a:off x="8618953" y="0"/>
            <a:ext cx="466549" cy="315468"/>
          </a:xfrm>
          <a:prstGeom prst="rect">
            <a:avLst/>
          </a:prstGeom>
          <a:noFill/>
          <a:ln>
            <a:noFill/>
          </a:ln>
        </p:spPr>
      </p:pic>
      <p:sp>
        <p:nvSpPr>
          <p:cNvPr id="199" name="Google Shape;199;p24"/>
          <p:cNvSpPr txBox="1"/>
          <p:nvPr/>
        </p:nvSpPr>
        <p:spPr>
          <a:xfrm>
            <a:off x="319800" y="309413"/>
            <a:ext cx="6556200" cy="10527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chemeClr val="dk1"/>
              </a:buClr>
              <a:buSzPts val="800"/>
              <a:buFont typeface="Arial"/>
              <a:buNone/>
            </a:pPr>
            <a:r>
              <a:rPr b="1" i="0" lang="id" sz="2300" u="none" cap="none" strike="noStrike">
                <a:solidFill>
                  <a:schemeClr val="dk1"/>
                </a:solidFill>
                <a:latin typeface="Montserrat"/>
                <a:ea typeface="Montserrat"/>
                <a:cs typeface="Montserrat"/>
                <a:sym typeface="Montserrat"/>
              </a:rPr>
              <a:t>Step by Step: The Data</a:t>
            </a:r>
            <a:endParaRPr b="1" i="0" sz="2300" u="none" cap="none" strike="noStrike">
              <a:solidFill>
                <a:schemeClr val="dk1"/>
              </a:solidFill>
              <a:latin typeface="Montserrat"/>
              <a:ea typeface="Montserrat"/>
              <a:cs typeface="Montserrat"/>
              <a:sym typeface="Montserrat"/>
            </a:endParaRPr>
          </a:p>
        </p:txBody>
      </p:sp>
      <p:pic>
        <p:nvPicPr>
          <p:cNvPr id="200" name="Google Shape;200;p24"/>
          <p:cNvPicPr preferRelativeResize="0"/>
          <p:nvPr/>
        </p:nvPicPr>
        <p:blipFill rotWithShape="1">
          <a:blip r:embed="rId4">
            <a:alphaModFix/>
          </a:blip>
          <a:srcRect b="0" l="0" r="0" t="0"/>
          <a:stretch/>
        </p:blipFill>
        <p:spPr>
          <a:xfrm>
            <a:off x="3218250" y="1761900"/>
            <a:ext cx="2707481" cy="2357438"/>
          </a:xfrm>
          <a:prstGeom prst="rect">
            <a:avLst/>
          </a:prstGeom>
          <a:noFill/>
          <a:ln>
            <a:noFill/>
          </a:ln>
        </p:spPr>
      </p:pic>
      <p:sp>
        <p:nvSpPr>
          <p:cNvPr id="201" name="Google Shape;201;p24"/>
          <p:cNvSpPr txBox="1"/>
          <p:nvPr/>
        </p:nvSpPr>
        <p:spPr>
          <a:xfrm>
            <a:off x="578925" y="927769"/>
            <a:ext cx="7091700" cy="857400"/>
          </a:xfrm>
          <a:prstGeom prst="rect">
            <a:avLst/>
          </a:prstGeom>
          <a:noFill/>
          <a:ln>
            <a:noFill/>
          </a:ln>
        </p:spPr>
        <p:txBody>
          <a:bodyPr anchorCtr="0" anchor="t" bIns="68575" lIns="68575" spcFirstLastPara="1" rIns="68575" wrap="square" tIns="68575">
            <a:noAutofit/>
          </a:bodyPr>
          <a:lstStyle/>
          <a:p>
            <a:pPr indent="-279400" lvl="0" marL="342900" marR="0" rtl="0" algn="l">
              <a:lnSpc>
                <a:spcPct val="115000"/>
              </a:lnSpc>
              <a:spcBef>
                <a:spcPts val="0"/>
              </a:spcBef>
              <a:spcAft>
                <a:spcPts val="0"/>
              </a:spcAft>
              <a:buClr>
                <a:schemeClr val="dk1"/>
              </a:buClr>
              <a:buSzPts val="1800"/>
              <a:buFont typeface="Montserrat"/>
              <a:buChar char="●"/>
            </a:pPr>
            <a:r>
              <a:rPr b="0" i="0" lang="id" sz="1800" u="none" cap="none" strike="noStrike">
                <a:solidFill>
                  <a:schemeClr val="dk1"/>
                </a:solidFill>
                <a:latin typeface="Montserrat"/>
                <a:ea typeface="Montserrat"/>
                <a:cs typeface="Montserrat"/>
                <a:sym typeface="Montserrat"/>
              </a:rPr>
              <a:t>Imagine that we have 2 variables here, Gene 1 and Gene 2, then Calculate the mean by </a:t>
            </a:r>
            <a:r>
              <a:rPr b="1" i="0" lang="id" sz="1800" u="none" cap="none" strike="noStrike">
                <a:solidFill>
                  <a:schemeClr val="accent1"/>
                </a:solidFill>
                <a:latin typeface="Montserrat"/>
                <a:ea typeface="Montserrat"/>
                <a:cs typeface="Montserrat"/>
                <a:sym typeface="Montserrat"/>
              </a:rPr>
              <a:t>X</a:t>
            </a:r>
            <a:endParaRPr b="1" i="0" sz="1800" u="none" cap="none" strike="noStrike">
              <a:solidFill>
                <a:schemeClr val="accent1"/>
              </a:solidFill>
              <a:latin typeface="Montserrat"/>
              <a:ea typeface="Montserrat"/>
              <a:cs typeface="Montserrat"/>
              <a:sym typeface="Montserrat"/>
            </a:endParaRPr>
          </a:p>
          <a:p>
            <a:pPr indent="0" lvl="0" marL="0" marR="0" rtl="0" algn="l">
              <a:lnSpc>
                <a:spcPct val="115000"/>
              </a:lnSpc>
              <a:spcBef>
                <a:spcPts val="0"/>
              </a:spcBef>
              <a:spcAft>
                <a:spcPts val="0"/>
              </a:spcAft>
              <a:buClr>
                <a:srgbClr val="000000"/>
              </a:buClr>
              <a:buSzPts val="1800"/>
              <a:buFont typeface="Arial"/>
              <a:buNone/>
            </a:pPr>
            <a:r>
              <a:t/>
            </a:r>
            <a:endParaRPr b="1" i="0" sz="1800" u="none" cap="none" strike="noStrike">
              <a:solidFill>
                <a:schemeClr val="accent1"/>
              </a:solidFill>
              <a:latin typeface="Montserrat"/>
              <a:ea typeface="Montserrat"/>
              <a:cs typeface="Montserrat"/>
              <a:sym typeface="Montserrat"/>
            </a:endParaRPr>
          </a:p>
          <a:p>
            <a:pPr indent="0" lvl="0" marL="0" marR="0" rtl="0" algn="l">
              <a:lnSpc>
                <a:spcPct val="115000"/>
              </a:lnSpc>
              <a:spcBef>
                <a:spcPts val="0"/>
              </a:spcBef>
              <a:spcAft>
                <a:spcPts val="0"/>
              </a:spcAft>
              <a:buClr>
                <a:srgbClr val="000000"/>
              </a:buClr>
              <a:buSzPts val="1800"/>
              <a:buFont typeface="Arial"/>
              <a:buNone/>
            </a:pPr>
            <a:r>
              <a:t/>
            </a:r>
            <a:endParaRPr b="1" i="0" sz="1800" u="none" cap="none" strike="noStrike">
              <a:solidFill>
                <a:schemeClr val="accent1"/>
              </a:solidFill>
              <a:latin typeface="Montserrat"/>
              <a:ea typeface="Montserrat"/>
              <a:cs typeface="Montserrat"/>
              <a:sym typeface="Montserrat"/>
            </a:endParaRPr>
          </a:p>
          <a:p>
            <a:pPr indent="0" lvl="0" marL="0" marR="0" rtl="0" algn="l">
              <a:lnSpc>
                <a:spcPct val="115000"/>
              </a:lnSpc>
              <a:spcBef>
                <a:spcPts val="0"/>
              </a:spcBef>
              <a:spcAft>
                <a:spcPts val="0"/>
              </a:spcAft>
              <a:buClr>
                <a:srgbClr val="000000"/>
              </a:buClr>
              <a:buSzPts val="1800"/>
              <a:buFont typeface="Arial"/>
              <a:buNone/>
            </a:pPr>
            <a:r>
              <a:t/>
            </a:r>
            <a:endParaRPr b="1" i="0" sz="1800" u="none" cap="none" strike="noStrike">
              <a:solidFill>
                <a:schemeClr val="accent1"/>
              </a:solidFill>
              <a:latin typeface="Montserrat"/>
              <a:ea typeface="Montserrat"/>
              <a:cs typeface="Montserrat"/>
              <a:sym typeface="Montserrat"/>
            </a:endParaRPr>
          </a:p>
          <a:p>
            <a:pPr indent="0" lvl="0" marL="0" marR="0" rtl="0" algn="l">
              <a:lnSpc>
                <a:spcPct val="115000"/>
              </a:lnSpc>
              <a:spcBef>
                <a:spcPts val="0"/>
              </a:spcBef>
              <a:spcAft>
                <a:spcPts val="0"/>
              </a:spcAft>
              <a:buClr>
                <a:srgbClr val="000000"/>
              </a:buClr>
              <a:buSzPts val="1800"/>
              <a:buFont typeface="Arial"/>
              <a:buNone/>
            </a:pPr>
            <a:r>
              <a:t/>
            </a:r>
            <a:endParaRPr b="1" i="0" sz="1800" u="none" cap="none" strike="noStrike">
              <a:solidFill>
                <a:schemeClr val="accent1"/>
              </a:solidFill>
              <a:latin typeface="Montserrat"/>
              <a:ea typeface="Montserrat"/>
              <a:cs typeface="Montserrat"/>
              <a:sym typeface="Montserrat"/>
            </a:endParaRPr>
          </a:p>
          <a:p>
            <a:pPr indent="0" lvl="0" marL="0" marR="0" rtl="0" algn="l">
              <a:lnSpc>
                <a:spcPct val="115000"/>
              </a:lnSpc>
              <a:spcBef>
                <a:spcPts val="0"/>
              </a:spcBef>
              <a:spcAft>
                <a:spcPts val="0"/>
              </a:spcAft>
              <a:buClr>
                <a:srgbClr val="000000"/>
              </a:buClr>
              <a:buSzPts val="1800"/>
              <a:buFont typeface="Arial"/>
              <a:buNone/>
            </a:pPr>
            <a:r>
              <a:t/>
            </a:r>
            <a:endParaRPr b="1" i="0" sz="1800" u="none" cap="none" strike="noStrike">
              <a:solidFill>
                <a:schemeClr val="accent1"/>
              </a:solidFill>
              <a:latin typeface="Montserrat"/>
              <a:ea typeface="Montserrat"/>
              <a:cs typeface="Montserrat"/>
              <a:sym typeface="Montserrat"/>
            </a:endParaRPr>
          </a:p>
          <a:p>
            <a:pPr indent="0" lvl="0" marL="0" marR="0" rtl="0" algn="l">
              <a:lnSpc>
                <a:spcPct val="115000"/>
              </a:lnSpc>
              <a:spcBef>
                <a:spcPts val="0"/>
              </a:spcBef>
              <a:spcAft>
                <a:spcPts val="0"/>
              </a:spcAft>
              <a:buClr>
                <a:srgbClr val="000000"/>
              </a:buClr>
              <a:buSzPts val="1800"/>
              <a:buFont typeface="Arial"/>
              <a:buNone/>
            </a:pPr>
            <a:r>
              <a:t/>
            </a:r>
            <a:endParaRPr b="1" i="0" sz="1800" u="none" cap="none" strike="noStrike">
              <a:solidFill>
                <a:schemeClr val="accent1"/>
              </a:solidFill>
              <a:latin typeface="Montserrat"/>
              <a:ea typeface="Montserrat"/>
              <a:cs typeface="Montserrat"/>
              <a:sym typeface="Montserrat"/>
            </a:endParaRPr>
          </a:p>
          <a:p>
            <a:pPr indent="0" lvl="0" marL="0" marR="0" rtl="0" algn="l">
              <a:lnSpc>
                <a:spcPct val="115000"/>
              </a:lnSpc>
              <a:spcBef>
                <a:spcPts val="0"/>
              </a:spcBef>
              <a:spcAft>
                <a:spcPts val="0"/>
              </a:spcAft>
              <a:buClr>
                <a:srgbClr val="000000"/>
              </a:buClr>
              <a:buSzPts val="1800"/>
              <a:buFont typeface="Arial"/>
              <a:buNone/>
            </a:pPr>
            <a:r>
              <a:t/>
            </a:r>
            <a:endParaRPr b="1" i="0" sz="1800" u="none" cap="none" strike="noStrike">
              <a:solidFill>
                <a:schemeClr val="accent1"/>
              </a:solidFill>
              <a:latin typeface="Montserrat"/>
              <a:ea typeface="Montserrat"/>
              <a:cs typeface="Montserrat"/>
              <a:sym typeface="Montserrat"/>
            </a:endParaRPr>
          </a:p>
          <a:p>
            <a:pPr indent="0" lvl="0" marL="0" marR="0" rtl="0" algn="l">
              <a:lnSpc>
                <a:spcPct val="115000"/>
              </a:lnSpc>
              <a:spcBef>
                <a:spcPts val="0"/>
              </a:spcBef>
              <a:spcAft>
                <a:spcPts val="0"/>
              </a:spcAft>
              <a:buClr>
                <a:srgbClr val="000000"/>
              </a:buClr>
              <a:buSzPts val="1800"/>
              <a:buFont typeface="Arial"/>
              <a:buNone/>
            </a:pPr>
            <a:r>
              <a:t/>
            </a:r>
            <a:endParaRPr b="1" i="0" sz="1800" u="none" cap="none" strike="noStrike">
              <a:solidFill>
                <a:schemeClr val="accent1"/>
              </a:solidFill>
              <a:latin typeface="Montserrat"/>
              <a:ea typeface="Montserrat"/>
              <a:cs typeface="Montserrat"/>
              <a:sym typeface="Montserrat"/>
            </a:endParaRPr>
          </a:p>
          <a:p>
            <a:pPr indent="0" lvl="0" marL="342900" marR="0" rtl="0" algn="l">
              <a:lnSpc>
                <a:spcPct val="115000"/>
              </a:lnSpc>
              <a:spcBef>
                <a:spcPts val="0"/>
              </a:spcBef>
              <a:spcAft>
                <a:spcPts val="0"/>
              </a:spcAft>
              <a:buClr>
                <a:srgbClr val="000000"/>
              </a:buClr>
              <a:buSzPts val="1400"/>
              <a:buFont typeface="Arial"/>
              <a:buNone/>
            </a:pPr>
            <a:r>
              <a:t/>
            </a:r>
            <a:endParaRPr b="0" i="0" sz="1400" u="none" cap="none" strike="noStrike">
              <a:solidFill>
                <a:schemeClr val="dk1"/>
              </a:solidFill>
              <a:latin typeface="Montserrat"/>
              <a:ea typeface="Montserrat"/>
              <a:cs typeface="Montserrat"/>
              <a:sym typeface="Montserrat"/>
            </a:endParaRPr>
          </a:p>
          <a:p>
            <a:pPr indent="0" lvl="0" marL="342900" marR="0" rtl="0" algn="l">
              <a:lnSpc>
                <a:spcPct val="115000"/>
              </a:lnSpc>
              <a:spcBef>
                <a:spcPts val="0"/>
              </a:spcBef>
              <a:spcAft>
                <a:spcPts val="0"/>
              </a:spcAft>
              <a:buClr>
                <a:srgbClr val="000000"/>
              </a:buClr>
              <a:buSzPts val="1400"/>
              <a:buFont typeface="Arial"/>
              <a:buNone/>
            </a:pPr>
            <a:r>
              <a:rPr b="0" i="0" lang="id" sz="1400" u="none" cap="none" strike="noStrike">
                <a:solidFill>
                  <a:schemeClr val="dk1"/>
                </a:solidFill>
                <a:latin typeface="Montserrat"/>
                <a:ea typeface="Montserrat"/>
                <a:cs typeface="Montserrat"/>
                <a:sym typeface="Montserrat"/>
              </a:rPr>
              <a:t>Alert: there will be so many mathematical terminology when we try to talk about PCA. I’ll try to make this quick to elaborate it in a nutshell</a:t>
            </a:r>
            <a:endParaRPr b="1" i="0" sz="1400" u="none" cap="none" strike="noStrike">
              <a:solidFill>
                <a:schemeClr val="accent1"/>
              </a:solidFill>
              <a:latin typeface="Montserrat"/>
              <a:ea typeface="Montserrat"/>
              <a:cs typeface="Montserrat"/>
              <a:sym typeface="Montserrat"/>
            </a:endParaRPr>
          </a:p>
          <a:p>
            <a:pPr indent="0" lvl="0" marL="0" marR="0" rtl="0" algn="l">
              <a:lnSpc>
                <a:spcPct val="115000"/>
              </a:lnSpc>
              <a:spcBef>
                <a:spcPts val="0"/>
              </a:spcBef>
              <a:spcAft>
                <a:spcPts val="0"/>
              </a:spcAft>
              <a:buClr>
                <a:srgbClr val="000000"/>
              </a:buClr>
              <a:buSzPts val="1800"/>
              <a:buFont typeface="Arial"/>
              <a:buNone/>
            </a:pPr>
            <a:r>
              <a:t/>
            </a:r>
            <a:endParaRPr b="1" i="0" sz="1800" u="none" cap="none" strike="noStrike">
              <a:solidFill>
                <a:schemeClr val="accent1"/>
              </a:solidFill>
              <a:latin typeface="Montserrat"/>
              <a:ea typeface="Montserrat"/>
              <a:cs typeface="Montserrat"/>
              <a:sym typeface="Montserrat"/>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25"/>
          <p:cNvSpPr/>
          <p:nvPr/>
        </p:nvSpPr>
        <p:spPr>
          <a:xfrm>
            <a:off x="8224277" y="523805"/>
            <a:ext cx="791400" cy="791400"/>
          </a:xfrm>
          <a:prstGeom prst="ellipse">
            <a:avLst/>
          </a:prstGeom>
          <a:solidFill>
            <a:schemeClr val="accent4">
              <a:alpha val="88630"/>
            </a:scheme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800"/>
              <a:buFont typeface="Arial"/>
              <a:buNone/>
            </a:pPr>
            <a:r>
              <a:t/>
            </a:r>
            <a:endParaRPr b="0" i="0" sz="800" u="none" cap="none" strike="noStrike">
              <a:solidFill>
                <a:schemeClr val="lt1"/>
              </a:solidFill>
              <a:latin typeface="Calibri"/>
              <a:ea typeface="Calibri"/>
              <a:cs typeface="Calibri"/>
              <a:sym typeface="Calibri"/>
            </a:endParaRPr>
          </a:p>
        </p:txBody>
      </p:sp>
      <p:sp>
        <p:nvSpPr>
          <p:cNvPr id="207" name="Google Shape;207;p25"/>
          <p:cNvSpPr/>
          <p:nvPr/>
        </p:nvSpPr>
        <p:spPr>
          <a:xfrm rot="-1732908">
            <a:off x="-388316" y="4655731"/>
            <a:ext cx="975768" cy="975768"/>
          </a:xfrm>
          <a:prstGeom prst="roundRect">
            <a:avLst>
              <a:gd fmla="val 24532" name="adj"/>
            </a:avLst>
          </a:prstGeom>
          <a:solidFill>
            <a:schemeClr val="accent4">
              <a:alpha val="80000"/>
            </a:scheme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208" name="Google Shape;208;p25"/>
          <p:cNvSpPr txBox="1"/>
          <p:nvPr/>
        </p:nvSpPr>
        <p:spPr>
          <a:xfrm>
            <a:off x="1524207" y="2121461"/>
            <a:ext cx="1384200" cy="5310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500"/>
              <a:buFont typeface="Arial"/>
              <a:buNone/>
            </a:pPr>
            <a:r>
              <a:t/>
            </a:r>
            <a:endParaRPr b="0" i="0" sz="1500" u="none" cap="none" strike="noStrike">
              <a:solidFill>
                <a:schemeClr val="dk1"/>
              </a:solidFill>
              <a:latin typeface="Montserrat"/>
              <a:ea typeface="Montserrat"/>
              <a:cs typeface="Montserrat"/>
              <a:sym typeface="Montserrat"/>
            </a:endParaRPr>
          </a:p>
        </p:txBody>
      </p:sp>
      <p:pic>
        <p:nvPicPr>
          <p:cNvPr id="209" name="Google Shape;209;p25"/>
          <p:cNvPicPr preferRelativeResize="0"/>
          <p:nvPr/>
        </p:nvPicPr>
        <p:blipFill rotWithShape="1">
          <a:blip r:embed="rId3">
            <a:alphaModFix/>
          </a:blip>
          <a:srcRect b="0" l="0" r="0" t="0"/>
          <a:stretch/>
        </p:blipFill>
        <p:spPr>
          <a:xfrm>
            <a:off x="8618953" y="0"/>
            <a:ext cx="466549" cy="315468"/>
          </a:xfrm>
          <a:prstGeom prst="rect">
            <a:avLst/>
          </a:prstGeom>
          <a:noFill/>
          <a:ln>
            <a:noFill/>
          </a:ln>
        </p:spPr>
      </p:pic>
      <p:sp>
        <p:nvSpPr>
          <p:cNvPr id="210" name="Google Shape;210;p25"/>
          <p:cNvSpPr txBox="1"/>
          <p:nvPr/>
        </p:nvSpPr>
        <p:spPr>
          <a:xfrm>
            <a:off x="319800" y="309413"/>
            <a:ext cx="6556200" cy="10527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chemeClr val="dk1"/>
              </a:buClr>
              <a:buSzPts val="800"/>
              <a:buFont typeface="Arial"/>
              <a:buNone/>
            </a:pPr>
            <a:r>
              <a:rPr b="1" i="0" lang="id" sz="2300" u="none" cap="none" strike="noStrike">
                <a:solidFill>
                  <a:schemeClr val="dk1"/>
                </a:solidFill>
                <a:latin typeface="Montserrat"/>
                <a:ea typeface="Montserrat"/>
                <a:cs typeface="Montserrat"/>
                <a:sym typeface="Montserrat"/>
              </a:rPr>
              <a:t>Step by Step: Data Projection</a:t>
            </a:r>
            <a:endParaRPr b="1" i="0" sz="2300" u="none" cap="none" strike="noStrike">
              <a:solidFill>
                <a:schemeClr val="dk1"/>
              </a:solidFill>
              <a:latin typeface="Montserrat"/>
              <a:ea typeface="Montserrat"/>
              <a:cs typeface="Montserrat"/>
              <a:sym typeface="Montserrat"/>
            </a:endParaRPr>
          </a:p>
        </p:txBody>
      </p:sp>
      <p:sp>
        <p:nvSpPr>
          <p:cNvPr id="211" name="Google Shape;211;p25"/>
          <p:cNvSpPr txBox="1"/>
          <p:nvPr/>
        </p:nvSpPr>
        <p:spPr>
          <a:xfrm>
            <a:off x="578925" y="927769"/>
            <a:ext cx="7091700" cy="857400"/>
          </a:xfrm>
          <a:prstGeom prst="rect">
            <a:avLst/>
          </a:prstGeom>
          <a:noFill/>
          <a:ln>
            <a:noFill/>
          </a:ln>
        </p:spPr>
        <p:txBody>
          <a:bodyPr anchorCtr="0" anchor="t" bIns="68575" lIns="68575" spcFirstLastPara="1" rIns="68575" wrap="square" tIns="68575">
            <a:noAutofit/>
          </a:bodyPr>
          <a:lstStyle/>
          <a:p>
            <a:pPr indent="-279400" lvl="0" marL="342900" marR="0" rtl="0" algn="l">
              <a:lnSpc>
                <a:spcPct val="115000"/>
              </a:lnSpc>
              <a:spcBef>
                <a:spcPts val="0"/>
              </a:spcBef>
              <a:spcAft>
                <a:spcPts val="0"/>
              </a:spcAft>
              <a:buClr>
                <a:schemeClr val="dk1"/>
              </a:buClr>
              <a:buSzPts val="1800"/>
              <a:buFont typeface="Montserrat"/>
              <a:buChar char="●"/>
            </a:pPr>
            <a:r>
              <a:rPr b="0" i="0" lang="id" sz="1800" u="none" cap="none" strike="noStrike">
                <a:solidFill>
                  <a:schemeClr val="dk1"/>
                </a:solidFill>
                <a:latin typeface="Montserrat"/>
                <a:ea typeface="Montserrat"/>
                <a:cs typeface="Montserrat"/>
                <a:sym typeface="Montserrat"/>
              </a:rPr>
              <a:t>Set the mean in position (0,0) by shift the data</a:t>
            </a:r>
            <a:endParaRPr b="0" i="0" sz="1800" u="none" cap="none" strike="noStrike">
              <a:solidFill>
                <a:schemeClr val="dk1"/>
              </a:solidFill>
              <a:latin typeface="Montserrat"/>
              <a:ea typeface="Montserrat"/>
              <a:cs typeface="Montserrat"/>
              <a:sym typeface="Montserrat"/>
            </a:endParaRPr>
          </a:p>
        </p:txBody>
      </p:sp>
      <p:pic>
        <p:nvPicPr>
          <p:cNvPr id="212" name="Google Shape;212;p25"/>
          <p:cNvPicPr preferRelativeResize="0"/>
          <p:nvPr/>
        </p:nvPicPr>
        <p:blipFill rotWithShape="1">
          <a:blip r:embed="rId4">
            <a:alphaModFix/>
          </a:blip>
          <a:srcRect b="0" l="0" r="0" t="0"/>
          <a:stretch/>
        </p:blipFill>
        <p:spPr>
          <a:xfrm>
            <a:off x="2066884" y="1730756"/>
            <a:ext cx="5010233" cy="251325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26"/>
          <p:cNvSpPr/>
          <p:nvPr/>
        </p:nvSpPr>
        <p:spPr>
          <a:xfrm>
            <a:off x="8224277" y="523805"/>
            <a:ext cx="791400" cy="791400"/>
          </a:xfrm>
          <a:prstGeom prst="ellipse">
            <a:avLst/>
          </a:prstGeom>
          <a:solidFill>
            <a:schemeClr val="accent4">
              <a:alpha val="88630"/>
            </a:scheme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800"/>
              <a:buFont typeface="Arial"/>
              <a:buNone/>
            </a:pPr>
            <a:r>
              <a:t/>
            </a:r>
            <a:endParaRPr b="0" i="0" sz="800" u="none" cap="none" strike="noStrike">
              <a:solidFill>
                <a:schemeClr val="lt1"/>
              </a:solidFill>
              <a:latin typeface="Calibri"/>
              <a:ea typeface="Calibri"/>
              <a:cs typeface="Calibri"/>
              <a:sym typeface="Calibri"/>
            </a:endParaRPr>
          </a:p>
        </p:txBody>
      </p:sp>
      <p:sp>
        <p:nvSpPr>
          <p:cNvPr id="218" name="Google Shape;218;p26"/>
          <p:cNvSpPr/>
          <p:nvPr/>
        </p:nvSpPr>
        <p:spPr>
          <a:xfrm rot="-1732908">
            <a:off x="-388316" y="4655731"/>
            <a:ext cx="975768" cy="975768"/>
          </a:xfrm>
          <a:prstGeom prst="roundRect">
            <a:avLst>
              <a:gd fmla="val 24532" name="adj"/>
            </a:avLst>
          </a:prstGeom>
          <a:solidFill>
            <a:schemeClr val="accent4">
              <a:alpha val="80000"/>
            </a:scheme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219" name="Google Shape;219;p26"/>
          <p:cNvSpPr txBox="1"/>
          <p:nvPr/>
        </p:nvSpPr>
        <p:spPr>
          <a:xfrm>
            <a:off x="1524207" y="2121461"/>
            <a:ext cx="1384200" cy="5310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500"/>
              <a:buFont typeface="Arial"/>
              <a:buNone/>
            </a:pPr>
            <a:r>
              <a:t/>
            </a:r>
            <a:endParaRPr b="0" i="0" sz="1500" u="none" cap="none" strike="noStrike">
              <a:solidFill>
                <a:schemeClr val="dk1"/>
              </a:solidFill>
              <a:latin typeface="Montserrat"/>
              <a:ea typeface="Montserrat"/>
              <a:cs typeface="Montserrat"/>
              <a:sym typeface="Montserrat"/>
            </a:endParaRPr>
          </a:p>
        </p:txBody>
      </p:sp>
      <p:pic>
        <p:nvPicPr>
          <p:cNvPr id="220" name="Google Shape;220;p26"/>
          <p:cNvPicPr preferRelativeResize="0"/>
          <p:nvPr/>
        </p:nvPicPr>
        <p:blipFill rotWithShape="1">
          <a:blip r:embed="rId3">
            <a:alphaModFix/>
          </a:blip>
          <a:srcRect b="0" l="0" r="0" t="0"/>
          <a:stretch/>
        </p:blipFill>
        <p:spPr>
          <a:xfrm>
            <a:off x="8618953" y="0"/>
            <a:ext cx="466549" cy="315468"/>
          </a:xfrm>
          <a:prstGeom prst="rect">
            <a:avLst/>
          </a:prstGeom>
          <a:noFill/>
          <a:ln>
            <a:noFill/>
          </a:ln>
        </p:spPr>
      </p:pic>
      <p:sp>
        <p:nvSpPr>
          <p:cNvPr id="221" name="Google Shape;221;p26"/>
          <p:cNvSpPr txBox="1"/>
          <p:nvPr/>
        </p:nvSpPr>
        <p:spPr>
          <a:xfrm>
            <a:off x="319800" y="309413"/>
            <a:ext cx="8107800" cy="10527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chemeClr val="dk1"/>
              </a:buClr>
              <a:buSzPts val="800"/>
              <a:buFont typeface="Arial"/>
              <a:buNone/>
            </a:pPr>
            <a:r>
              <a:rPr b="1" i="0" lang="id" sz="2300" u="none" cap="none" strike="noStrike">
                <a:solidFill>
                  <a:schemeClr val="dk1"/>
                </a:solidFill>
                <a:latin typeface="Montserrat"/>
                <a:ea typeface="Montserrat"/>
                <a:cs typeface="Montserrat"/>
                <a:sym typeface="Montserrat"/>
              </a:rPr>
              <a:t>Step by Step: Calculate Sum of Square (Eigenvalue)</a:t>
            </a:r>
            <a:endParaRPr b="1" i="0" sz="2300" u="none" cap="none" strike="noStrike">
              <a:solidFill>
                <a:schemeClr val="dk1"/>
              </a:solidFill>
              <a:latin typeface="Montserrat"/>
              <a:ea typeface="Montserrat"/>
              <a:cs typeface="Montserrat"/>
              <a:sym typeface="Montserrat"/>
            </a:endParaRPr>
          </a:p>
        </p:txBody>
      </p:sp>
      <p:sp>
        <p:nvSpPr>
          <p:cNvPr id="222" name="Google Shape;222;p26"/>
          <p:cNvSpPr txBox="1"/>
          <p:nvPr/>
        </p:nvSpPr>
        <p:spPr>
          <a:xfrm>
            <a:off x="578925" y="927769"/>
            <a:ext cx="7091700" cy="857400"/>
          </a:xfrm>
          <a:prstGeom prst="rect">
            <a:avLst/>
          </a:prstGeom>
          <a:noFill/>
          <a:ln>
            <a:noFill/>
          </a:ln>
        </p:spPr>
        <p:txBody>
          <a:bodyPr anchorCtr="0" anchor="t" bIns="68575" lIns="68575" spcFirstLastPara="1" rIns="68575" wrap="square" tIns="68575">
            <a:noAutofit/>
          </a:bodyPr>
          <a:lstStyle/>
          <a:p>
            <a:pPr indent="-279400" lvl="0" marL="342900" marR="0" rtl="0" algn="l">
              <a:lnSpc>
                <a:spcPct val="115000"/>
              </a:lnSpc>
              <a:spcBef>
                <a:spcPts val="0"/>
              </a:spcBef>
              <a:spcAft>
                <a:spcPts val="0"/>
              </a:spcAft>
              <a:buClr>
                <a:schemeClr val="dk1"/>
              </a:buClr>
              <a:buSzPts val="1800"/>
              <a:buFont typeface="Montserrat"/>
              <a:buChar char="●"/>
            </a:pPr>
            <a:r>
              <a:rPr b="0" i="0" lang="id" sz="1800" u="none" cap="none" strike="noStrike">
                <a:solidFill>
                  <a:schemeClr val="dk1"/>
                </a:solidFill>
                <a:latin typeface="Montserrat"/>
                <a:ea typeface="Montserrat"/>
                <a:cs typeface="Montserrat"/>
                <a:sym typeface="Montserrat"/>
              </a:rPr>
              <a:t>Try to fit a line by finding largest sum of square between data point and (0,0). that is PC1</a:t>
            </a:r>
            <a:endParaRPr b="0" i="0" sz="1800" u="none" cap="none" strike="noStrike">
              <a:solidFill>
                <a:schemeClr val="dk1"/>
              </a:solidFill>
              <a:latin typeface="Montserrat"/>
              <a:ea typeface="Montserrat"/>
              <a:cs typeface="Montserrat"/>
              <a:sym typeface="Montserrat"/>
            </a:endParaRPr>
          </a:p>
        </p:txBody>
      </p:sp>
      <p:pic>
        <p:nvPicPr>
          <p:cNvPr id="223" name="Google Shape;223;p26"/>
          <p:cNvPicPr preferRelativeResize="0"/>
          <p:nvPr/>
        </p:nvPicPr>
        <p:blipFill rotWithShape="1">
          <a:blip r:embed="rId4">
            <a:alphaModFix/>
          </a:blip>
          <a:srcRect b="0" l="0" r="0" t="0"/>
          <a:stretch/>
        </p:blipFill>
        <p:spPr>
          <a:xfrm>
            <a:off x="1524212" y="1785019"/>
            <a:ext cx="6574788" cy="3188512"/>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27"/>
          <p:cNvSpPr/>
          <p:nvPr/>
        </p:nvSpPr>
        <p:spPr>
          <a:xfrm>
            <a:off x="8224277" y="523805"/>
            <a:ext cx="791400" cy="791400"/>
          </a:xfrm>
          <a:prstGeom prst="ellipse">
            <a:avLst/>
          </a:prstGeom>
          <a:solidFill>
            <a:schemeClr val="accent4">
              <a:alpha val="88630"/>
            </a:scheme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800"/>
              <a:buFont typeface="Arial"/>
              <a:buNone/>
            </a:pPr>
            <a:r>
              <a:t/>
            </a:r>
            <a:endParaRPr b="0" i="0" sz="800" u="none" cap="none" strike="noStrike">
              <a:solidFill>
                <a:schemeClr val="lt1"/>
              </a:solidFill>
              <a:latin typeface="Calibri"/>
              <a:ea typeface="Calibri"/>
              <a:cs typeface="Calibri"/>
              <a:sym typeface="Calibri"/>
            </a:endParaRPr>
          </a:p>
        </p:txBody>
      </p:sp>
      <p:sp>
        <p:nvSpPr>
          <p:cNvPr id="229" name="Google Shape;229;p27"/>
          <p:cNvSpPr/>
          <p:nvPr/>
        </p:nvSpPr>
        <p:spPr>
          <a:xfrm rot="-1732908">
            <a:off x="-388316" y="4655731"/>
            <a:ext cx="975768" cy="975768"/>
          </a:xfrm>
          <a:prstGeom prst="roundRect">
            <a:avLst>
              <a:gd fmla="val 24532" name="adj"/>
            </a:avLst>
          </a:prstGeom>
          <a:solidFill>
            <a:schemeClr val="accent4">
              <a:alpha val="80000"/>
            </a:scheme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230" name="Google Shape;230;p27"/>
          <p:cNvSpPr txBox="1"/>
          <p:nvPr/>
        </p:nvSpPr>
        <p:spPr>
          <a:xfrm>
            <a:off x="1524207" y="2121461"/>
            <a:ext cx="1384200" cy="5310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500"/>
              <a:buFont typeface="Arial"/>
              <a:buNone/>
            </a:pPr>
            <a:r>
              <a:t/>
            </a:r>
            <a:endParaRPr b="0" i="0" sz="1500" u="none" cap="none" strike="noStrike">
              <a:solidFill>
                <a:schemeClr val="dk1"/>
              </a:solidFill>
              <a:latin typeface="Montserrat"/>
              <a:ea typeface="Montserrat"/>
              <a:cs typeface="Montserrat"/>
              <a:sym typeface="Montserrat"/>
            </a:endParaRPr>
          </a:p>
        </p:txBody>
      </p:sp>
      <p:pic>
        <p:nvPicPr>
          <p:cNvPr id="231" name="Google Shape;231;p27"/>
          <p:cNvPicPr preferRelativeResize="0"/>
          <p:nvPr/>
        </p:nvPicPr>
        <p:blipFill rotWithShape="1">
          <a:blip r:embed="rId3">
            <a:alphaModFix/>
          </a:blip>
          <a:srcRect b="0" l="0" r="0" t="0"/>
          <a:stretch/>
        </p:blipFill>
        <p:spPr>
          <a:xfrm>
            <a:off x="8618953" y="0"/>
            <a:ext cx="466549" cy="315468"/>
          </a:xfrm>
          <a:prstGeom prst="rect">
            <a:avLst/>
          </a:prstGeom>
          <a:noFill/>
          <a:ln>
            <a:noFill/>
          </a:ln>
        </p:spPr>
      </p:pic>
      <p:sp>
        <p:nvSpPr>
          <p:cNvPr id="232" name="Google Shape;232;p27"/>
          <p:cNvSpPr txBox="1"/>
          <p:nvPr/>
        </p:nvSpPr>
        <p:spPr>
          <a:xfrm>
            <a:off x="319800" y="309413"/>
            <a:ext cx="6556200" cy="10527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chemeClr val="dk1"/>
              </a:buClr>
              <a:buSzPts val="800"/>
              <a:buFont typeface="Arial"/>
              <a:buNone/>
            </a:pPr>
            <a:r>
              <a:rPr b="1" i="0" lang="id" sz="2300" u="none" cap="none" strike="noStrike">
                <a:solidFill>
                  <a:schemeClr val="dk1"/>
                </a:solidFill>
                <a:latin typeface="Montserrat"/>
                <a:ea typeface="Montserrat"/>
                <a:cs typeface="Montserrat"/>
                <a:sym typeface="Montserrat"/>
              </a:rPr>
              <a:t>Step by Step: Find the PC2</a:t>
            </a:r>
            <a:endParaRPr b="1" i="0" sz="2300" u="none" cap="none" strike="noStrike">
              <a:solidFill>
                <a:schemeClr val="dk1"/>
              </a:solidFill>
              <a:latin typeface="Montserrat"/>
              <a:ea typeface="Montserrat"/>
              <a:cs typeface="Montserrat"/>
              <a:sym typeface="Montserrat"/>
            </a:endParaRPr>
          </a:p>
        </p:txBody>
      </p:sp>
      <p:sp>
        <p:nvSpPr>
          <p:cNvPr id="233" name="Google Shape;233;p27"/>
          <p:cNvSpPr txBox="1"/>
          <p:nvPr/>
        </p:nvSpPr>
        <p:spPr>
          <a:xfrm>
            <a:off x="578925" y="927769"/>
            <a:ext cx="7091700" cy="857400"/>
          </a:xfrm>
          <a:prstGeom prst="rect">
            <a:avLst/>
          </a:prstGeom>
          <a:noFill/>
          <a:ln>
            <a:noFill/>
          </a:ln>
        </p:spPr>
        <p:txBody>
          <a:bodyPr anchorCtr="0" anchor="t" bIns="68575" lIns="68575" spcFirstLastPara="1" rIns="68575" wrap="square" tIns="68575">
            <a:noAutofit/>
          </a:bodyPr>
          <a:lstStyle/>
          <a:p>
            <a:pPr indent="-279400" lvl="0" marL="342900" marR="0" rtl="0" algn="l">
              <a:lnSpc>
                <a:spcPct val="115000"/>
              </a:lnSpc>
              <a:spcBef>
                <a:spcPts val="0"/>
              </a:spcBef>
              <a:spcAft>
                <a:spcPts val="0"/>
              </a:spcAft>
              <a:buClr>
                <a:schemeClr val="dk1"/>
              </a:buClr>
              <a:buSzPts val="1800"/>
              <a:buFont typeface="Montserrat"/>
              <a:buChar char="●"/>
            </a:pPr>
            <a:r>
              <a:rPr b="0" i="0" lang="id" sz="1800" u="none" cap="none" strike="noStrike">
                <a:solidFill>
                  <a:schemeClr val="dk1"/>
                </a:solidFill>
                <a:latin typeface="Montserrat"/>
                <a:ea typeface="Montserrat"/>
                <a:cs typeface="Montserrat"/>
                <a:sym typeface="Montserrat"/>
              </a:rPr>
              <a:t>Find the PC2 that is perpendicular to PC1</a:t>
            </a:r>
            <a:endParaRPr b="0" i="0" sz="1800" u="none" cap="none" strike="noStrike">
              <a:solidFill>
                <a:schemeClr val="dk1"/>
              </a:solidFill>
              <a:latin typeface="Montserrat"/>
              <a:ea typeface="Montserrat"/>
              <a:cs typeface="Montserrat"/>
              <a:sym typeface="Montserrat"/>
            </a:endParaRPr>
          </a:p>
        </p:txBody>
      </p:sp>
      <p:pic>
        <p:nvPicPr>
          <p:cNvPr id="234" name="Google Shape;234;p27"/>
          <p:cNvPicPr preferRelativeResize="0"/>
          <p:nvPr/>
        </p:nvPicPr>
        <p:blipFill rotWithShape="1">
          <a:blip r:embed="rId4">
            <a:alphaModFix/>
          </a:blip>
          <a:srcRect b="0" l="0" r="0" t="0"/>
          <a:stretch/>
        </p:blipFill>
        <p:spPr>
          <a:xfrm>
            <a:off x="1489912" y="1508175"/>
            <a:ext cx="6520466" cy="3287963"/>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28"/>
          <p:cNvSpPr/>
          <p:nvPr/>
        </p:nvSpPr>
        <p:spPr>
          <a:xfrm>
            <a:off x="8224277" y="523805"/>
            <a:ext cx="791400" cy="791400"/>
          </a:xfrm>
          <a:prstGeom prst="ellipse">
            <a:avLst/>
          </a:prstGeom>
          <a:solidFill>
            <a:schemeClr val="accent4">
              <a:alpha val="88630"/>
            </a:scheme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800"/>
              <a:buFont typeface="Arial"/>
              <a:buNone/>
            </a:pPr>
            <a:r>
              <a:t/>
            </a:r>
            <a:endParaRPr b="0" i="0" sz="800" u="none" cap="none" strike="noStrike">
              <a:solidFill>
                <a:schemeClr val="lt1"/>
              </a:solidFill>
              <a:latin typeface="Calibri"/>
              <a:ea typeface="Calibri"/>
              <a:cs typeface="Calibri"/>
              <a:sym typeface="Calibri"/>
            </a:endParaRPr>
          </a:p>
        </p:txBody>
      </p:sp>
      <p:sp>
        <p:nvSpPr>
          <p:cNvPr id="240" name="Google Shape;240;p28"/>
          <p:cNvSpPr/>
          <p:nvPr/>
        </p:nvSpPr>
        <p:spPr>
          <a:xfrm rot="-1732908">
            <a:off x="-388316" y="4655731"/>
            <a:ext cx="975768" cy="975768"/>
          </a:xfrm>
          <a:prstGeom prst="roundRect">
            <a:avLst>
              <a:gd fmla="val 24532" name="adj"/>
            </a:avLst>
          </a:prstGeom>
          <a:solidFill>
            <a:schemeClr val="accent4">
              <a:alpha val="80000"/>
            </a:scheme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241" name="Google Shape;241;p28"/>
          <p:cNvSpPr txBox="1"/>
          <p:nvPr/>
        </p:nvSpPr>
        <p:spPr>
          <a:xfrm>
            <a:off x="1524207" y="2121461"/>
            <a:ext cx="1384200" cy="5310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500"/>
              <a:buFont typeface="Arial"/>
              <a:buNone/>
            </a:pPr>
            <a:r>
              <a:t/>
            </a:r>
            <a:endParaRPr b="0" i="0" sz="1500" u="none" cap="none" strike="noStrike">
              <a:solidFill>
                <a:schemeClr val="dk1"/>
              </a:solidFill>
              <a:latin typeface="Montserrat"/>
              <a:ea typeface="Montserrat"/>
              <a:cs typeface="Montserrat"/>
              <a:sym typeface="Montserrat"/>
            </a:endParaRPr>
          </a:p>
        </p:txBody>
      </p:sp>
      <p:pic>
        <p:nvPicPr>
          <p:cNvPr id="242" name="Google Shape;242;p28"/>
          <p:cNvPicPr preferRelativeResize="0"/>
          <p:nvPr/>
        </p:nvPicPr>
        <p:blipFill rotWithShape="1">
          <a:blip r:embed="rId3">
            <a:alphaModFix/>
          </a:blip>
          <a:srcRect b="0" l="0" r="0" t="0"/>
          <a:stretch/>
        </p:blipFill>
        <p:spPr>
          <a:xfrm>
            <a:off x="8618953" y="0"/>
            <a:ext cx="466549" cy="315468"/>
          </a:xfrm>
          <a:prstGeom prst="rect">
            <a:avLst/>
          </a:prstGeom>
          <a:noFill/>
          <a:ln>
            <a:noFill/>
          </a:ln>
        </p:spPr>
      </p:pic>
      <p:sp>
        <p:nvSpPr>
          <p:cNvPr id="243" name="Google Shape;243;p28"/>
          <p:cNvSpPr txBox="1"/>
          <p:nvPr/>
        </p:nvSpPr>
        <p:spPr>
          <a:xfrm>
            <a:off x="319800" y="309413"/>
            <a:ext cx="6556200" cy="10527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chemeClr val="dk1"/>
              </a:buClr>
              <a:buSzPts val="800"/>
              <a:buFont typeface="Arial"/>
              <a:buNone/>
            </a:pPr>
            <a:r>
              <a:rPr b="1" i="0" lang="id" sz="2300" u="none" cap="none" strike="noStrike">
                <a:solidFill>
                  <a:schemeClr val="dk1"/>
                </a:solidFill>
                <a:latin typeface="Montserrat"/>
                <a:ea typeface="Montserrat"/>
                <a:cs typeface="Montserrat"/>
                <a:sym typeface="Montserrat"/>
              </a:rPr>
              <a:t>Step by Step: Calculate Eigenvalue</a:t>
            </a:r>
            <a:endParaRPr b="1" i="0" sz="2300" u="none" cap="none" strike="noStrike">
              <a:solidFill>
                <a:schemeClr val="dk1"/>
              </a:solidFill>
              <a:latin typeface="Montserrat"/>
              <a:ea typeface="Montserrat"/>
              <a:cs typeface="Montserrat"/>
              <a:sym typeface="Montserrat"/>
            </a:endParaRPr>
          </a:p>
        </p:txBody>
      </p:sp>
      <p:sp>
        <p:nvSpPr>
          <p:cNvPr id="244" name="Google Shape;244;p28"/>
          <p:cNvSpPr txBox="1"/>
          <p:nvPr/>
        </p:nvSpPr>
        <p:spPr>
          <a:xfrm>
            <a:off x="578925" y="927769"/>
            <a:ext cx="7091700" cy="857400"/>
          </a:xfrm>
          <a:prstGeom prst="rect">
            <a:avLst/>
          </a:prstGeom>
          <a:noFill/>
          <a:ln>
            <a:noFill/>
          </a:ln>
        </p:spPr>
        <p:txBody>
          <a:bodyPr anchorCtr="0" anchor="t" bIns="68575" lIns="68575" spcFirstLastPara="1" rIns="68575" wrap="square" tIns="68575">
            <a:noAutofit/>
          </a:bodyPr>
          <a:lstStyle/>
          <a:p>
            <a:pPr indent="-279400" lvl="0" marL="342900" marR="0" rtl="0" algn="l">
              <a:lnSpc>
                <a:spcPct val="115000"/>
              </a:lnSpc>
              <a:spcBef>
                <a:spcPts val="0"/>
              </a:spcBef>
              <a:spcAft>
                <a:spcPts val="0"/>
              </a:spcAft>
              <a:buClr>
                <a:schemeClr val="dk1"/>
              </a:buClr>
              <a:buSzPts val="1800"/>
              <a:buFont typeface="Montserrat"/>
              <a:buChar char="●"/>
            </a:pPr>
            <a:r>
              <a:rPr b="0" i="0" lang="id" sz="1800" u="none" cap="none" strike="noStrike">
                <a:solidFill>
                  <a:schemeClr val="dk1"/>
                </a:solidFill>
                <a:latin typeface="Montserrat"/>
                <a:ea typeface="Montserrat"/>
                <a:cs typeface="Montserrat"/>
                <a:sym typeface="Montserrat"/>
              </a:rPr>
              <a:t>Calculate Sum of Square (Eigenvalue) for PC2</a:t>
            </a:r>
            <a:endParaRPr b="0" i="0" sz="1800" u="none" cap="none" strike="noStrike">
              <a:solidFill>
                <a:schemeClr val="dk1"/>
              </a:solidFill>
              <a:latin typeface="Montserrat"/>
              <a:ea typeface="Montserrat"/>
              <a:cs typeface="Montserrat"/>
              <a:sym typeface="Montserrat"/>
            </a:endParaRPr>
          </a:p>
        </p:txBody>
      </p:sp>
      <p:pic>
        <p:nvPicPr>
          <p:cNvPr id="245" name="Google Shape;245;p28"/>
          <p:cNvPicPr preferRelativeResize="0"/>
          <p:nvPr/>
        </p:nvPicPr>
        <p:blipFill rotWithShape="1">
          <a:blip r:embed="rId4">
            <a:alphaModFix/>
          </a:blip>
          <a:srcRect b="0" l="0" r="0" t="0"/>
          <a:stretch/>
        </p:blipFill>
        <p:spPr>
          <a:xfrm>
            <a:off x="1032300" y="1362188"/>
            <a:ext cx="7191976" cy="3606713"/>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29"/>
          <p:cNvSpPr/>
          <p:nvPr/>
        </p:nvSpPr>
        <p:spPr>
          <a:xfrm>
            <a:off x="8224277" y="523805"/>
            <a:ext cx="791400" cy="791400"/>
          </a:xfrm>
          <a:prstGeom prst="ellipse">
            <a:avLst/>
          </a:prstGeom>
          <a:solidFill>
            <a:schemeClr val="accent4">
              <a:alpha val="88630"/>
            </a:scheme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800"/>
              <a:buFont typeface="Arial"/>
              <a:buNone/>
            </a:pPr>
            <a:r>
              <a:t/>
            </a:r>
            <a:endParaRPr b="0" i="0" sz="800" u="none" cap="none" strike="noStrike">
              <a:solidFill>
                <a:schemeClr val="lt1"/>
              </a:solidFill>
              <a:latin typeface="Calibri"/>
              <a:ea typeface="Calibri"/>
              <a:cs typeface="Calibri"/>
              <a:sym typeface="Calibri"/>
            </a:endParaRPr>
          </a:p>
        </p:txBody>
      </p:sp>
      <p:sp>
        <p:nvSpPr>
          <p:cNvPr id="251" name="Google Shape;251;p29"/>
          <p:cNvSpPr/>
          <p:nvPr/>
        </p:nvSpPr>
        <p:spPr>
          <a:xfrm rot="-1732908">
            <a:off x="-388316" y="4655731"/>
            <a:ext cx="975768" cy="975768"/>
          </a:xfrm>
          <a:prstGeom prst="roundRect">
            <a:avLst>
              <a:gd fmla="val 24532" name="adj"/>
            </a:avLst>
          </a:prstGeom>
          <a:solidFill>
            <a:schemeClr val="accent4">
              <a:alpha val="80000"/>
            </a:scheme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252" name="Google Shape;252;p29"/>
          <p:cNvSpPr txBox="1"/>
          <p:nvPr/>
        </p:nvSpPr>
        <p:spPr>
          <a:xfrm>
            <a:off x="1524207" y="2121461"/>
            <a:ext cx="1384200" cy="5310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500"/>
              <a:buFont typeface="Arial"/>
              <a:buNone/>
            </a:pPr>
            <a:r>
              <a:t/>
            </a:r>
            <a:endParaRPr b="0" i="0" sz="1500" u="none" cap="none" strike="noStrike">
              <a:solidFill>
                <a:schemeClr val="dk1"/>
              </a:solidFill>
              <a:latin typeface="Montserrat"/>
              <a:ea typeface="Montserrat"/>
              <a:cs typeface="Montserrat"/>
              <a:sym typeface="Montserrat"/>
            </a:endParaRPr>
          </a:p>
        </p:txBody>
      </p:sp>
      <p:pic>
        <p:nvPicPr>
          <p:cNvPr id="253" name="Google Shape;253;p29"/>
          <p:cNvPicPr preferRelativeResize="0"/>
          <p:nvPr/>
        </p:nvPicPr>
        <p:blipFill rotWithShape="1">
          <a:blip r:embed="rId3">
            <a:alphaModFix/>
          </a:blip>
          <a:srcRect b="0" l="0" r="0" t="0"/>
          <a:stretch/>
        </p:blipFill>
        <p:spPr>
          <a:xfrm>
            <a:off x="8618953" y="0"/>
            <a:ext cx="466549" cy="315468"/>
          </a:xfrm>
          <a:prstGeom prst="rect">
            <a:avLst/>
          </a:prstGeom>
          <a:noFill/>
          <a:ln>
            <a:noFill/>
          </a:ln>
        </p:spPr>
      </p:pic>
      <p:sp>
        <p:nvSpPr>
          <p:cNvPr id="254" name="Google Shape;254;p29"/>
          <p:cNvSpPr txBox="1"/>
          <p:nvPr/>
        </p:nvSpPr>
        <p:spPr>
          <a:xfrm>
            <a:off x="319800" y="309413"/>
            <a:ext cx="6556200" cy="10527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chemeClr val="dk1"/>
              </a:buClr>
              <a:buSzPts val="800"/>
              <a:buFont typeface="Arial"/>
              <a:buNone/>
            </a:pPr>
            <a:r>
              <a:rPr b="1" i="0" lang="id" sz="2300" u="none" cap="none" strike="noStrike">
                <a:solidFill>
                  <a:schemeClr val="dk1"/>
                </a:solidFill>
                <a:latin typeface="Montserrat"/>
                <a:ea typeface="Montserrat"/>
                <a:cs typeface="Montserrat"/>
                <a:sym typeface="Montserrat"/>
              </a:rPr>
              <a:t>Step by Step: Result</a:t>
            </a:r>
            <a:endParaRPr b="1" i="0" sz="2300" u="none" cap="none" strike="noStrike">
              <a:solidFill>
                <a:schemeClr val="dk1"/>
              </a:solidFill>
              <a:latin typeface="Montserrat"/>
              <a:ea typeface="Montserrat"/>
              <a:cs typeface="Montserrat"/>
              <a:sym typeface="Montserrat"/>
            </a:endParaRPr>
          </a:p>
        </p:txBody>
      </p:sp>
      <p:sp>
        <p:nvSpPr>
          <p:cNvPr id="255" name="Google Shape;255;p29"/>
          <p:cNvSpPr txBox="1"/>
          <p:nvPr/>
        </p:nvSpPr>
        <p:spPr>
          <a:xfrm>
            <a:off x="578925" y="927769"/>
            <a:ext cx="7091700" cy="857400"/>
          </a:xfrm>
          <a:prstGeom prst="rect">
            <a:avLst/>
          </a:prstGeom>
          <a:noFill/>
          <a:ln>
            <a:noFill/>
          </a:ln>
        </p:spPr>
        <p:txBody>
          <a:bodyPr anchorCtr="0" anchor="t" bIns="68575" lIns="68575" spcFirstLastPara="1" rIns="68575" wrap="square" tIns="68575">
            <a:noAutofit/>
          </a:bodyPr>
          <a:lstStyle/>
          <a:p>
            <a:pPr indent="0" lvl="0" marL="0" marR="0" rtl="0" algn="l">
              <a:lnSpc>
                <a:spcPct val="115000"/>
              </a:lnSpc>
              <a:spcBef>
                <a:spcPts val="0"/>
              </a:spcBef>
              <a:spcAft>
                <a:spcPts val="0"/>
              </a:spcAft>
              <a:buClr>
                <a:srgbClr val="000000"/>
              </a:buClr>
              <a:buSzPts val="1800"/>
              <a:buFont typeface="Arial"/>
              <a:buNone/>
            </a:pPr>
            <a:r>
              <a:t/>
            </a:r>
            <a:endParaRPr b="0" i="0" sz="1800" u="none" cap="none" strike="noStrike">
              <a:solidFill>
                <a:schemeClr val="dk1"/>
              </a:solidFill>
              <a:latin typeface="Montserrat"/>
              <a:ea typeface="Montserrat"/>
              <a:cs typeface="Montserrat"/>
              <a:sym typeface="Montserrat"/>
            </a:endParaRPr>
          </a:p>
        </p:txBody>
      </p:sp>
      <p:pic>
        <p:nvPicPr>
          <p:cNvPr id="256" name="Google Shape;256;p29"/>
          <p:cNvPicPr preferRelativeResize="0"/>
          <p:nvPr/>
        </p:nvPicPr>
        <p:blipFill rotWithShape="1">
          <a:blip r:embed="rId4">
            <a:alphaModFix/>
          </a:blip>
          <a:srcRect b="0" l="0" r="0" t="0"/>
          <a:stretch/>
        </p:blipFill>
        <p:spPr>
          <a:xfrm>
            <a:off x="2223375" y="1315116"/>
            <a:ext cx="4786313" cy="3107531"/>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30"/>
          <p:cNvSpPr/>
          <p:nvPr/>
        </p:nvSpPr>
        <p:spPr>
          <a:xfrm>
            <a:off x="8224277" y="523805"/>
            <a:ext cx="791400" cy="791400"/>
          </a:xfrm>
          <a:prstGeom prst="ellipse">
            <a:avLst/>
          </a:prstGeom>
          <a:solidFill>
            <a:schemeClr val="accent4">
              <a:alpha val="88630"/>
            </a:scheme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800"/>
              <a:buFont typeface="Arial"/>
              <a:buNone/>
            </a:pPr>
            <a:r>
              <a:t/>
            </a:r>
            <a:endParaRPr b="0" i="0" sz="800" u="none" cap="none" strike="noStrike">
              <a:solidFill>
                <a:schemeClr val="lt1"/>
              </a:solidFill>
              <a:latin typeface="Calibri"/>
              <a:ea typeface="Calibri"/>
              <a:cs typeface="Calibri"/>
              <a:sym typeface="Calibri"/>
            </a:endParaRPr>
          </a:p>
        </p:txBody>
      </p:sp>
      <p:sp>
        <p:nvSpPr>
          <p:cNvPr id="262" name="Google Shape;262;p30"/>
          <p:cNvSpPr/>
          <p:nvPr/>
        </p:nvSpPr>
        <p:spPr>
          <a:xfrm rot="-1732908">
            <a:off x="-388316" y="4655731"/>
            <a:ext cx="975768" cy="975768"/>
          </a:xfrm>
          <a:prstGeom prst="roundRect">
            <a:avLst>
              <a:gd fmla="val 24532" name="adj"/>
            </a:avLst>
          </a:prstGeom>
          <a:solidFill>
            <a:schemeClr val="accent4">
              <a:alpha val="80000"/>
            </a:scheme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263" name="Google Shape;263;p30"/>
          <p:cNvSpPr txBox="1"/>
          <p:nvPr/>
        </p:nvSpPr>
        <p:spPr>
          <a:xfrm>
            <a:off x="1524207" y="2121461"/>
            <a:ext cx="1384200" cy="5310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500"/>
              <a:buFont typeface="Arial"/>
              <a:buNone/>
            </a:pPr>
            <a:r>
              <a:t/>
            </a:r>
            <a:endParaRPr b="0" i="0" sz="1500" u="none" cap="none" strike="noStrike">
              <a:solidFill>
                <a:schemeClr val="dk1"/>
              </a:solidFill>
              <a:latin typeface="Montserrat"/>
              <a:ea typeface="Montserrat"/>
              <a:cs typeface="Montserrat"/>
              <a:sym typeface="Montserrat"/>
            </a:endParaRPr>
          </a:p>
        </p:txBody>
      </p:sp>
      <p:pic>
        <p:nvPicPr>
          <p:cNvPr id="264" name="Google Shape;264;p30"/>
          <p:cNvPicPr preferRelativeResize="0"/>
          <p:nvPr/>
        </p:nvPicPr>
        <p:blipFill rotWithShape="1">
          <a:blip r:embed="rId3">
            <a:alphaModFix/>
          </a:blip>
          <a:srcRect b="0" l="0" r="0" t="0"/>
          <a:stretch/>
        </p:blipFill>
        <p:spPr>
          <a:xfrm>
            <a:off x="8618953" y="0"/>
            <a:ext cx="466549" cy="315468"/>
          </a:xfrm>
          <a:prstGeom prst="rect">
            <a:avLst/>
          </a:prstGeom>
          <a:noFill/>
          <a:ln>
            <a:noFill/>
          </a:ln>
        </p:spPr>
      </p:pic>
      <p:sp>
        <p:nvSpPr>
          <p:cNvPr id="265" name="Google Shape;265;p30"/>
          <p:cNvSpPr txBox="1"/>
          <p:nvPr/>
        </p:nvSpPr>
        <p:spPr>
          <a:xfrm>
            <a:off x="319800" y="309413"/>
            <a:ext cx="6556200" cy="10527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chemeClr val="dk1"/>
              </a:buClr>
              <a:buSzPts val="800"/>
              <a:buFont typeface="Arial"/>
              <a:buNone/>
            </a:pPr>
            <a:r>
              <a:rPr b="1" i="0" lang="id" sz="2300" u="none" cap="none" strike="noStrike">
                <a:solidFill>
                  <a:schemeClr val="dk1"/>
                </a:solidFill>
                <a:latin typeface="Montserrat"/>
                <a:ea typeface="Montserrat"/>
                <a:cs typeface="Montserrat"/>
                <a:sym typeface="Montserrat"/>
              </a:rPr>
              <a:t>Step by Step: Result</a:t>
            </a:r>
            <a:endParaRPr b="1" i="0" sz="2300" u="none" cap="none" strike="noStrike">
              <a:solidFill>
                <a:schemeClr val="dk1"/>
              </a:solidFill>
              <a:latin typeface="Montserrat"/>
              <a:ea typeface="Montserrat"/>
              <a:cs typeface="Montserrat"/>
              <a:sym typeface="Montserrat"/>
            </a:endParaRPr>
          </a:p>
        </p:txBody>
      </p:sp>
      <p:sp>
        <p:nvSpPr>
          <p:cNvPr id="266" name="Google Shape;266;p30"/>
          <p:cNvSpPr txBox="1"/>
          <p:nvPr/>
        </p:nvSpPr>
        <p:spPr>
          <a:xfrm>
            <a:off x="578925" y="927769"/>
            <a:ext cx="7091700" cy="857400"/>
          </a:xfrm>
          <a:prstGeom prst="rect">
            <a:avLst/>
          </a:prstGeom>
          <a:noFill/>
          <a:ln>
            <a:noFill/>
          </a:ln>
        </p:spPr>
        <p:txBody>
          <a:bodyPr anchorCtr="0" anchor="t" bIns="68575" lIns="68575" spcFirstLastPara="1" rIns="68575" wrap="square" tIns="68575">
            <a:noAutofit/>
          </a:bodyPr>
          <a:lstStyle/>
          <a:p>
            <a:pPr indent="-279400" lvl="0" marL="342900" marR="0" rtl="0" algn="l">
              <a:lnSpc>
                <a:spcPct val="115000"/>
              </a:lnSpc>
              <a:spcBef>
                <a:spcPts val="0"/>
              </a:spcBef>
              <a:spcAft>
                <a:spcPts val="0"/>
              </a:spcAft>
              <a:buClr>
                <a:schemeClr val="dk1"/>
              </a:buClr>
              <a:buSzPts val="1800"/>
              <a:buFont typeface="Montserrat"/>
              <a:buChar char="●"/>
            </a:pPr>
            <a:r>
              <a:rPr b="0" i="0" lang="id" sz="1800" u="none" cap="none" strike="noStrike">
                <a:solidFill>
                  <a:schemeClr val="dk1"/>
                </a:solidFill>
                <a:latin typeface="Montserrat"/>
                <a:ea typeface="Montserrat"/>
                <a:cs typeface="Montserrat"/>
                <a:sym typeface="Montserrat"/>
              </a:rPr>
              <a:t>Rotate it so PC1 need to be in horizontal position</a:t>
            </a:r>
            <a:endParaRPr b="0" i="0" sz="1800" u="none" cap="none" strike="noStrike">
              <a:solidFill>
                <a:schemeClr val="dk1"/>
              </a:solidFill>
              <a:latin typeface="Montserrat"/>
              <a:ea typeface="Montserrat"/>
              <a:cs typeface="Montserrat"/>
              <a:sym typeface="Montserrat"/>
            </a:endParaRPr>
          </a:p>
        </p:txBody>
      </p:sp>
      <p:pic>
        <p:nvPicPr>
          <p:cNvPr id="267" name="Google Shape;267;p30"/>
          <p:cNvPicPr preferRelativeResize="0"/>
          <p:nvPr/>
        </p:nvPicPr>
        <p:blipFill rotWithShape="1">
          <a:blip r:embed="rId4">
            <a:alphaModFix/>
          </a:blip>
          <a:srcRect b="0" l="0" r="0" t="0"/>
          <a:stretch/>
        </p:blipFill>
        <p:spPr>
          <a:xfrm>
            <a:off x="1947563" y="1487550"/>
            <a:ext cx="4588313" cy="3455401"/>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31"/>
          <p:cNvSpPr/>
          <p:nvPr/>
        </p:nvSpPr>
        <p:spPr>
          <a:xfrm>
            <a:off x="8224277" y="523805"/>
            <a:ext cx="791400" cy="791400"/>
          </a:xfrm>
          <a:prstGeom prst="ellipse">
            <a:avLst/>
          </a:prstGeom>
          <a:solidFill>
            <a:schemeClr val="accent4">
              <a:alpha val="88630"/>
            </a:scheme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800"/>
              <a:buFont typeface="Arial"/>
              <a:buNone/>
            </a:pPr>
            <a:r>
              <a:t/>
            </a:r>
            <a:endParaRPr b="0" i="0" sz="800" u="none" cap="none" strike="noStrike">
              <a:solidFill>
                <a:schemeClr val="lt1"/>
              </a:solidFill>
              <a:latin typeface="Calibri"/>
              <a:ea typeface="Calibri"/>
              <a:cs typeface="Calibri"/>
              <a:sym typeface="Calibri"/>
            </a:endParaRPr>
          </a:p>
        </p:txBody>
      </p:sp>
      <p:sp>
        <p:nvSpPr>
          <p:cNvPr id="273" name="Google Shape;273;p31"/>
          <p:cNvSpPr/>
          <p:nvPr/>
        </p:nvSpPr>
        <p:spPr>
          <a:xfrm rot="-1732908">
            <a:off x="-388316" y="4655731"/>
            <a:ext cx="975768" cy="975768"/>
          </a:xfrm>
          <a:prstGeom prst="roundRect">
            <a:avLst>
              <a:gd fmla="val 24532" name="adj"/>
            </a:avLst>
          </a:prstGeom>
          <a:solidFill>
            <a:schemeClr val="accent4">
              <a:alpha val="80000"/>
            </a:scheme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274" name="Google Shape;274;p31"/>
          <p:cNvSpPr txBox="1"/>
          <p:nvPr/>
        </p:nvSpPr>
        <p:spPr>
          <a:xfrm>
            <a:off x="1524207" y="2121461"/>
            <a:ext cx="1384200" cy="5310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500"/>
              <a:buFont typeface="Arial"/>
              <a:buNone/>
            </a:pPr>
            <a:r>
              <a:t/>
            </a:r>
            <a:endParaRPr b="0" i="0" sz="1500" u="none" cap="none" strike="noStrike">
              <a:solidFill>
                <a:schemeClr val="dk1"/>
              </a:solidFill>
              <a:latin typeface="Montserrat"/>
              <a:ea typeface="Montserrat"/>
              <a:cs typeface="Montserrat"/>
              <a:sym typeface="Montserrat"/>
            </a:endParaRPr>
          </a:p>
        </p:txBody>
      </p:sp>
      <p:pic>
        <p:nvPicPr>
          <p:cNvPr id="275" name="Google Shape;275;p31"/>
          <p:cNvPicPr preferRelativeResize="0"/>
          <p:nvPr/>
        </p:nvPicPr>
        <p:blipFill rotWithShape="1">
          <a:blip r:embed="rId3">
            <a:alphaModFix/>
          </a:blip>
          <a:srcRect b="0" l="0" r="0" t="0"/>
          <a:stretch/>
        </p:blipFill>
        <p:spPr>
          <a:xfrm>
            <a:off x="8618953" y="0"/>
            <a:ext cx="466549" cy="315468"/>
          </a:xfrm>
          <a:prstGeom prst="rect">
            <a:avLst/>
          </a:prstGeom>
          <a:noFill/>
          <a:ln>
            <a:noFill/>
          </a:ln>
        </p:spPr>
      </p:pic>
      <p:sp>
        <p:nvSpPr>
          <p:cNvPr id="276" name="Google Shape;276;p31"/>
          <p:cNvSpPr txBox="1"/>
          <p:nvPr/>
        </p:nvSpPr>
        <p:spPr>
          <a:xfrm>
            <a:off x="319800" y="309413"/>
            <a:ext cx="6556200" cy="10527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chemeClr val="dk1"/>
              </a:buClr>
              <a:buSzPts val="800"/>
              <a:buFont typeface="Arial"/>
              <a:buNone/>
            </a:pPr>
            <a:r>
              <a:rPr b="1" i="0" lang="id" sz="2300" u="none" cap="none" strike="noStrike">
                <a:solidFill>
                  <a:schemeClr val="dk1"/>
                </a:solidFill>
                <a:latin typeface="Montserrat"/>
                <a:ea typeface="Montserrat"/>
                <a:cs typeface="Montserrat"/>
                <a:sym typeface="Montserrat"/>
              </a:rPr>
              <a:t>After Rotation</a:t>
            </a:r>
            <a:endParaRPr b="1" i="0" sz="2300" u="none" cap="none" strike="noStrike">
              <a:solidFill>
                <a:schemeClr val="dk1"/>
              </a:solidFill>
              <a:latin typeface="Montserrat"/>
              <a:ea typeface="Montserrat"/>
              <a:cs typeface="Montserrat"/>
              <a:sym typeface="Montserrat"/>
            </a:endParaRPr>
          </a:p>
        </p:txBody>
      </p:sp>
      <p:sp>
        <p:nvSpPr>
          <p:cNvPr id="277" name="Google Shape;277;p31"/>
          <p:cNvSpPr txBox="1"/>
          <p:nvPr/>
        </p:nvSpPr>
        <p:spPr>
          <a:xfrm>
            <a:off x="578925" y="927769"/>
            <a:ext cx="7091700" cy="857400"/>
          </a:xfrm>
          <a:prstGeom prst="rect">
            <a:avLst/>
          </a:prstGeom>
          <a:noFill/>
          <a:ln>
            <a:noFill/>
          </a:ln>
        </p:spPr>
        <p:txBody>
          <a:bodyPr anchorCtr="0" anchor="t" bIns="68575" lIns="68575" spcFirstLastPara="1" rIns="68575" wrap="square" tIns="68575">
            <a:noAutofit/>
          </a:bodyPr>
          <a:lstStyle/>
          <a:p>
            <a:pPr indent="-279400" lvl="0" marL="342900" marR="0" rtl="0" algn="l">
              <a:lnSpc>
                <a:spcPct val="115000"/>
              </a:lnSpc>
              <a:spcBef>
                <a:spcPts val="0"/>
              </a:spcBef>
              <a:spcAft>
                <a:spcPts val="0"/>
              </a:spcAft>
              <a:buClr>
                <a:schemeClr val="dk1"/>
              </a:buClr>
              <a:buSzPts val="1800"/>
              <a:buFont typeface="Montserrat"/>
              <a:buChar char="●"/>
            </a:pPr>
            <a:r>
              <a:rPr b="0" i="0" lang="id" sz="1800" u="none" cap="none" strike="noStrike">
                <a:solidFill>
                  <a:schemeClr val="dk1"/>
                </a:solidFill>
                <a:latin typeface="Montserrat"/>
                <a:ea typeface="Montserrat"/>
                <a:cs typeface="Montserrat"/>
                <a:sym typeface="Montserrat"/>
              </a:rPr>
              <a:t>Where our initial data point? It represent by PC1 and PC2 now (the plot is different to get a better representation)</a:t>
            </a:r>
            <a:endParaRPr b="0" i="0" sz="1800" u="none" cap="none" strike="noStrike">
              <a:solidFill>
                <a:schemeClr val="dk1"/>
              </a:solidFill>
              <a:latin typeface="Montserrat"/>
              <a:ea typeface="Montserrat"/>
              <a:cs typeface="Montserrat"/>
              <a:sym typeface="Montserrat"/>
            </a:endParaRPr>
          </a:p>
        </p:txBody>
      </p:sp>
      <p:grpSp>
        <p:nvGrpSpPr>
          <p:cNvPr id="278" name="Google Shape;278;p31"/>
          <p:cNvGrpSpPr/>
          <p:nvPr/>
        </p:nvGrpSpPr>
        <p:grpSpPr>
          <a:xfrm>
            <a:off x="1456774" y="1785025"/>
            <a:ext cx="5112025" cy="2727300"/>
            <a:chOff x="1456774" y="1785025"/>
            <a:chExt cx="5112025" cy="2727300"/>
          </a:xfrm>
        </p:grpSpPr>
        <p:pic>
          <p:nvPicPr>
            <p:cNvPr id="279" name="Google Shape;279;p31"/>
            <p:cNvPicPr preferRelativeResize="0"/>
            <p:nvPr/>
          </p:nvPicPr>
          <p:blipFill rotWithShape="1">
            <a:blip r:embed="rId4">
              <a:alphaModFix/>
            </a:blip>
            <a:srcRect b="0" l="0" r="7986" t="0"/>
            <a:stretch/>
          </p:blipFill>
          <p:spPr>
            <a:xfrm>
              <a:off x="1456774" y="1785025"/>
              <a:ext cx="5112025" cy="2727275"/>
            </a:xfrm>
            <a:prstGeom prst="rect">
              <a:avLst/>
            </a:prstGeom>
            <a:noFill/>
            <a:ln>
              <a:noFill/>
            </a:ln>
          </p:spPr>
        </p:pic>
        <p:sp>
          <p:nvSpPr>
            <p:cNvPr id="280" name="Google Shape;280;p31"/>
            <p:cNvSpPr/>
            <p:nvPr/>
          </p:nvSpPr>
          <p:spPr>
            <a:xfrm>
              <a:off x="4213950" y="4275925"/>
              <a:ext cx="683400" cy="2364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mc:AlternateContent>
    <mc:Choice Requires="p14">
      <p:transition spd="slow" p14:dur="700">
        <p:fade/>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32"/>
          <p:cNvSpPr/>
          <p:nvPr/>
        </p:nvSpPr>
        <p:spPr>
          <a:xfrm>
            <a:off x="8224277" y="523805"/>
            <a:ext cx="791400" cy="791400"/>
          </a:xfrm>
          <a:prstGeom prst="ellipse">
            <a:avLst/>
          </a:prstGeom>
          <a:solidFill>
            <a:schemeClr val="accent4">
              <a:alpha val="88630"/>
            </a:scheme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800"/>
              <a:buFont typeface="Arial"/>
              <a:buNone/>
            </a:pPr>
            <a:r>
              <a:t/>
            </a:r>
            <a:endParaRPr b="0" i="0" sz="800" u="none" cap="none" strike="noStrike">
              <a:solidFill>
                <a:schemeClr val="lt1"/>
              </a:solidFill>
              <a:latin typeface="Calibri"/>
              <a:ea typeface="Calibri"/>
              <a:cs typeface="Calibri"/>
              <a:sym typeface="Calibri"/>
            </a:endParaRPr>
          </a:p>
        </p:txBody>
      </p:sp>
      <p:sp>
        <p:nvSpPr>
          <p:cNvPr id="286" name="Google Shape;286;p32"/>
          <p:cNvSpPr/>
          <p:nvPr/>
        </p:nvSpPr>
        <p:spPr>
          <a:xfrm rot="-1732908">
            <a:off x="-388316" y="4655731"/>
            <a:ext cx="975768" cy="975768"/>
          </a:xfrm>
          <a:prstGeom prst="roundRect">
            <a:avLst>
              <a:gd fmla="val 24532" name="adj"/>
            </a:avLst>
          </a:prstGeom>
          <a:solidFill>
            <a:schemeClr val="accent4">
              <a:alpha val="80000"/>
            </a:scheme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287" name="Google Shape;287;p32"/>
          <p:cNvSpPr txBox="1"/>
          <p:nvPr/>
        </p:nvSpPr>
        <p:spPr>
          <a:xfrm>
            <a:off x="1524207" y="2121461"/>
            <a:ext cx="1384200" cy="5310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500"/>
              <a:buFont typeface="Arial"/>
              <a:buNone/>
            </a:pPr>
            <a:r>
              <a:t/>
            </a:r>
            <a:endParaRPr b="0" i="0" sz="1500" u="none" cap="none" strike="noStrike">
              <a:solidFill>
                <a:schemeClr val="dk1"/>
              </a:solidFill>
              <a:latin typeface="Montserrat"/>
              <a:ea typeface="Montserrat"/>
              <a:cs typeface="Montserrat"/>
              <a:sym typeface="Montserrat"/>
            </a:endParaRPr>
          </a:p>
        </p:txBody>
      </p:sp>
      <p:pic>
        <p:nvPicPr>
          <p:cNvPr id="288" name="Google Shape;288;p32"/>
          <p:cNvPicPr preferRelativeResize="0"/>
          <p:nvPr/>
        </p:nvPicPr>
        <p:blipFill rotWithShape="1">
          <a:blip r:embed="rId3">
            <a:alphaModFix/>
          </a:blip>
          <a:srcRect b="0" l="0" r="0" t="0"/>
          <a:stretch/>
        </p:blipFill>
        <p:spPr>
          <a:xfrm>
            <a:off x="8618953" y="0"/>
            <a:ext cx="466549" cy="315468"/>
          </a:xfrm>
          <a:prstGeom prst="rect">
            <a:avLst/>
          </a:prstGeom>
          <a:noFill/>
          <a:ln>
            <a:noFill/>
          </a:ln>
        </p:spPr>
      </p:pic>
      <p:sp>
        <p:nvSpPr>
          <p:cNvPr id="289" name="Google Shape;289;p32"/>
          <p:cNvSpPr txBox="1"/>
          <p:nvPr/>
        </p:nvSpPr>
        <p:spPr>
          <a:xfrm>
            <a:off x="319800" y="309425"/>
            <a:ext cx="7823100" cy="10527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chemeClr val="dk1"/>
              </a:buClr>
              <a:buSzPts val="800"/>
              <a:buFont typeface="Arial"/>
              <a:buNone/>
            </a:pPr>
            <a:r>
              <a:rPr b="1" i="0" lang="id" sz="2300" u="none" cap="none" strike="noStrike">
                <a:solidFill>
                  <a:schemeClr val="dk1"/>
                </a:solidFill>
                <a:latin typeface="Montserrat"/>
                <a:ea typeface="Montserrat"/>
                <a:cs typeface="Montserrat"/>
                <a:sym typeface="Montserrat"/>
              </a:rPr>
              <a:t>Step by Step: Calculate the Variation of PC1 and PC2</a:t>
            </a:r>
            <a:endParaRPr b="1" i="0" sz="23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800"/>
              <a:buFont typeface="Arial"/>
              <a:buNone/>
            </a:pPr>
            <a:r>
              <a:t/>
            </a:r>
            <a:endParaRPr b="1" i="0" sz="23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800"/>
              <a:buFont typeface="Arial"/>
              <a:buNone/>
            </a:pPr>
            <a:r>
              <a:rPr b="0" i="0" lang="id" sz="1400" u="none" cap="none" strike="noStrike">
                <a:solidFill>
                  <a:schemeClr val="dk1"/>
                </a:solidFill>
                <a:latin typeface="Montserrat"/>
                <a:ea typeface="Montserrat"/>
                <a:cs typeface="Montserrat"/>
                <a:sym typeface="Montserrat"/>
              </a:rPr>
              <a:t>The bar plot in the left side shows the percentage of </a:t>
            </a:r>
            <a:r>
              <a:rPr lang="id">
                <a:solidFill>
                  <a:schemeClr val="dk1"/>
                </a:solidFill>
                <a:latin typeface="Montserrat"/>
                <a:ea typeface="Montserrat"/>
                <a:cs typeface="Montserrat"/>
                <a:sym typeface="Montserrat"/>
              </a:rPr>
              <a:t>proportion(eigenvalue) </a:t>
            </a:r>
            <a:r>
              <a:rPr b="0" i="0" lang="id" sz="1400" u="none" cap="none" strike="noStrike">
                <a:solidFill>
                  <a:schemeClr val="dk1"/>
                </a:solidFill>
                <a:latin typeface="Montserrat"/>
                <a:ea typeface="Montserrat"/>
                <a:cs typeface="Montserrat"/>
                <a:sym typeface="Montserrat"/>
              </a:rPr>
              <a:t>between PC1 and PC2.  To calculate it by using </a:t>
            </a:r>
            <a:endParaRPr b="0" i="0" sz="14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800"/>
              <a:buFont typeface="Arial"/>
              <a:buNone/>
            </a:pPr>
            <a:r>
              <a:rPr b="1" lang="id">
                <a:solidFill>
                  <a:schemeClr val="dk1"/>
                </a:solidFill>
                <a:latin typeface="Montserrat"/>
                <a:ea typeface="Montserrat"/>
                <a:cs typeface="Montserrat"/>
                <a:sym typeface="Montserrat"/>
              </a:rPr>
              <a:t>proportion_PC1=</a:t>
            </a:r>
            <a:r>
              <a:rPr b="1" i="0" lang="id" sz="1400" u="none" cap="none" strike="noStrike">
                <a:solidFill>
                  <a:schemeClr val="dk1"/>
                </a:solidFill>
                <a:latin typeface="Montserrat"/>
                <a:ea typeface="Montserrat"/>
                <a:cs typeface="Montserrat"/>
                <a:sym typeface="Montserrat"/>
              </a:rPr>
              <a:t>(</a:t>
            </a:r>
            <a:r>
              <a:rPr b="1" lang="id">
                <a:solidFill>
                  <a:schemeClr val="dk1"/>
                </a:solidFill>
                <a:latin typeface="Montserrat"/>
                <a:ea typeface="Montserrat"/>
                <a:cs typeface="Montserrat"/>
                <a:sym typeface="Montserrat"/>
              </a:rPr>
              <a:t>eigenvalue</a:t>
            </a:r>
            <a:r>
              <a:rPr b="1" i="0" lang="id" sz="1400" u="none" cap="none" strike="noStrike">
                <a:solidFill>
                  <a:schemeClr val="dk1"/>
                </a:solidFill>
                <a:latin typeface="Montserrat"/>
                <a:ea typeface="Montserrat"/>
                <a:cs typeface="Montserrat"/>
                <a:sym typeface="Montserrat"/>
              </a:rPr>
              <a:t>_in_PC1</a:t>
            </a:r>
            <a:r>
              <a:rPr b="1" i="0" lang="id" sz="1400" u="none" cap="none" strike="noStrike">
                <a:solidFill>
                  <a:schemeClr val="dk1"/>
                </a:solidFill>
                <a:latin typeface="Montserrat"/>
                <a:ea typeface="Montserrat"/>
                <a:cs typeface="Montserrat"/>
                <a:sym typeface="Montserrat"/>
              </a:rPr>
              <a:t>) / (</a:t>
            </a:r>
            <a:r>
              <a:rPr b="1" lang="id">
                <a:solidFill>
                  <a:schemeClr val="dk1"/>
                </a:solidFill>
                <a:latin typeface="Montserrat"/>
                <a:ea typeface="Montserrat"/>
                <a:cs typeface="Montserrat"/>
                <a:sym typeface="Montserrat"/>
              </a:rPr>
              <a:t>eigenvalue</a:t>
            </a:r>
            <a:r>
              <a:rPr b="1" i="0" lang="id" sz="1400" u="none" cap="none" strike="noStrike">
                <a:solidFill>
                  <a:schemeClr val="dk1"/>
                </a:solidFill>
                <a:latin typeface="Montserrat"/>
                <a:ea typeface="Montserrat"/>
                <a:cs typeface="Montserrat"/>
                <a:sym typeface="Montserrat"/>
              </a:rPr>
              <a:t>_in_PC1+</a:t>
            </a:r>
            <a:r>
              <a:rPr b="1" lang="id">
                <a:solidFill>
                  <a:schemeClr val="dk1"/>
                </a:solidFill>
                <a:latin typeface="Montserrat"/>
                <a:ea typeface="Montserrat"/>
                <a:cs typeface="Montserrat"/>
                <a:sym typeface="Montserrat"/>
              </a:rPr>
              <a:t>eigenvalue</a:t>
            </a:r>
            <a:r>
              <a:rPr b="1" i="0" lang="id" sz="1400" u="none" cap="none" strike="noStrike">
                <a:solidFill>
                  <a:schemeClr val="dk1"/>
                </a:solidFill>
                <a:latin typeface="Montserrat"/>
                <a:ea typeface="Montserrat"/>
                <a:cs typeface="Montserrat"/>
                <a:sym typeface="Montserrat"/>
              </a:rPr>
              <a:t>_in_PC2)</a:t>
            </a:r>
            <a:endParaRPr b="1" i="0" sz="1400" u="none" cap="none" strike="noStrike">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800"/>
              <a:buFont typeface="Arial"/>
              <a:buNone/>
            </a:pPr>
            <a:r>
              <a:rPr b="1" lang="id">
                <a:solidFill>
                  <a:schemeClr val="dk1"/>
                </a:solidFill>
                <a:latin typeface="Montserrat"/>
                <a:ea typeface="Montserrat"/>
                <a:cs typeface="Montserrat"/>
                <a:sym typeface="Montserrat"/>
              </a:rPr>
              <a:t>proportion_PC2=(eigenvalue_in_PC2) / (eigenvalue_in_PC1+eigenvalue_in_PC2)</a:t>
            </a:r>
            <a:endParaRPr b="1">
              <a:solidFill>
                <a:schemeClr val="dk1"/>
              </a:solidFill>
              <a:latin typeface="Montserrat"/>
              <a:ea typeface="Montserrat"/>
              <a:cs typeface="Montserrat"/>
              <a:sym typeface="Montserrat"/>
            </a:endParaRPr>
          </a:p>
        </p:txBody>
      </p:sp>
      <p:pic>
        <p:nvPicPr>
          <p:cNvPr id="290" name="Google Shape;290;p32"/>
          <p:cNvPicPr preferRelativeResize="0"/>
          <p:nvPr/>
        </p:nvPicPr>
        <p:blipFill rotWithShape="1">
          <a:blip r:embed="rId4">
            <a:alphaModFix/>
          </a:blip>
          <a:srcRect b="0" l="0" r="0" t="0"/>
          <a:stretch/>
        </p:blipFill>
        <p:spPr>
          <a:xfrm>
            <a:off x="1688531" y="2484225"/>
            <a:ext cx="6098026" cy="2521406"/>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pic>
        <p:nvPicPr>
          <p:cNvPr descr="Image result for city" id="73" name="Google Shape;73;p15"/>
          <p:cNvPicPr preferRelativeResize="0"/>
          <p:nvPr/>
        </p:nvPicPr>
        <p:blipFill rotWithShape="1">
          <a:blip r:embed="rId3">
            <a:alphaModFix/>
          </a:blip>
          <a:srcRect b="25669" l="21572" r="15479" t="18049"/>
          <a:stretch/>
        </p:blipFill>
        <p:spPr>
          <a:xfrm>
            <a:off x="1" y="0"/>
            <a:ext cx="9143997" cy="5143503"/>
          </a:xfrm>
          <a:prstGeom prst="rect">
            <a:avLst/>
          </a:prstGeom>
          <a:noFill/>
          <a:ln>
            <a:noFill/>
          </a:ln>
        </p:spPr>
      </p:pic>
      <p:sp>
        <p:nvSpPr>
          <p:cNvPr id="74" name="Google Shape;74;p15"/>
          <p:cNvSpPr/>
          <p:nvPr/>
        </p:nvSpPr>
        <p:spPr>
          <a:xfrm>
            <a:off x="1" y="0"/>
            <a:ext cx="9144000" cy="5143500"/>
          </a:xfrm>
          <a:prstGeom prst="rect">
            <a:avLst/>
          </a:prstGeom>
          <a:solidFill>
            <a:schemeClr val="lt1">
              <a:alpha val="89800"/>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75" name="Google Shape;75;p15"/>
          <p:cNvSpPr/>
          <p:nvPr/>
        </p:nvSpPr>
        <p:spPr>
          <a:xfrm>
            <a:off x="8224277" y="523805"/>
            <a:ext cx="791400" cy="791400"/>
          </a:xfrm>
          <a:prstGeom prst="ellipse">
            <a:avLst/>
          </a:prstGeom>
          <a:solidFill>
            <a:srgbClr val="FFBC0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800">
              <a:solidFill>
                <a:schemeClr val="lt1"/>
              </a:solidFill>
              <a:latin typeface="Calibri"/>
              <a:ea typeface="Calibri"/>
              <a:cs typeface="Calibri"/>
              <a:sym typeface="Calibri"/>
            </a:endParaRPr>
          </a:p>
        </p:txBody>
      </p:sp>
      <p:sp>
        <p:nvSpPr>
          <p:cNvPr id="76" name="Google Shape;76;p15"/>
          <p:cNvSpPr/>
          <p:nvPr/>
        </p:nvSpPr>
        <p:spPr>
          <a:xfrm rot="-1732908">
            <a:off x="-388316" y="4655731"/>
            <a:ext cx="975768" cy="975768"/>
          </a:xfrm>
          <a:prstGeom prst="roundRect">
            <a:avLst>
              <a:gd fmla="val 24532" name="adj"/>
            </a:avLst>
          </a:prstGeom>
          <a:solidFill>
            <a:srgbClr val="FFBC0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77" name="Google Shape;77;p15"/>
          <p:cNvSpPr txBox="1"/>
          <p:nvPr/>
        </p:nvSpPr>
        <p:spPr>
          <a:xfrm>
            <a:off x="159235" y="73303"/>
            <a:ext cx="5971800" cy="7002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id" sz="4100">
                <a:solidFill>
                  <a:srgbClr val="262626"/>
                </a:solidFill>
                <a:latin typeface="Montserrat"/>
                <a:ea typeface="Montserrat"/>
                <a:cs typeface="Montserrat"/>
                <a:sym typeface="Montserrat"/>
              </a:rPr>
              <a:t>Trainer Bio</a:t>
            </a:r>
            <a:endParaRPr b="1" sz="4100">
              <a:solidFill>
                <a:srgbClr val="262626"/>
              </a:solidFill>
              <a:latin typeface="Montserrat"/>
              <a:ea typeface="Montserrat"/>
              <a:cs typeface="Montserrat"/>
              <a:sym typeface="Montserrat"/>
            </a:endParaRPr>
          </a:p>
        </p:txBody>
      </p:sp>
      <p:sp>
        <p:nvSpPr>
          <p:cNvPr id="78" name="Google Shape;78;p15"/>
          <p:cNvSpPr/>
          <p:nvPr/>
        </p:nvSpPr>
        <p:spPr>
          <a:xfrm>
            <a:off x="2982889" y="1089817"/>
            <a:ext cx="0" cy="3210878"/>
          </a:xfrm>
          <a:custGeom>
            <a:rect b="b" l="l" r="r" t="t"/>
            <a:pathLst>
              <a:path extrusionOk="0" h="4281170" w="120000">
                <a:moveTo>
                  <a:pt x="0" y="0"/>
                </a:moveTo>
                <a:lnTo>
                  <a:pt x="0" y="4281055"/>
                </a:lnTo>
              </a:path>
            </a:pathLst>
          </a:custGeom>
          <a:noFill/>
          <a:ln cap="flat" cmpd="sng" w="9525">
            <a:solidFill>
              <a:srgbClr val="D7D7D7"/>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pic>
        <p:nvPicPr>
          <p:cNvPr id="79" name="Google Shape;79;p15"/>
          <p:cNvPicPr preferRelativeResize="0"/>
          <p:nvPr/>
        </p:nvPicPr>
        <p:blipFill rotWithShape="1">
          <a:blip r:embed="rId4">
            <a:alphaModFix/>
          </a:blip>
          <a:srcRect b="0" l="0" r="0" t="0"/>
          <a:stretch/>
        </p:blipFill>
        <p:spPr>
          <a:xfrm>
            <a:off x="440857" y="1483934"/>
            <a:ext cx="2220600" cy="2653200"/>
          </a:xfrm>
          <a:prstGeom prst="ellipse">
            <a:avLst/>
          </a:prstGeom>
          <a:noFill/>
          <a:ln>
            <a:noFill/>
          </a:ln>
        </p:spPr>
      </p:pic>
      <p:sp>
        <p:nvSpPr>
          <p:cNvPr id="80" name="Google Shape;80;p15"/>
          <p:cNvSpPr/>
          <p:nvPr/>
        </p:nvSpPr>
        <p:spPr>
          <a:xfrm>
            <a:off x="3172439" y="919458"/>
            <a:ext cx="5679600" cy="31164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id" sz="1800">
                <a:solidFill>
                  <a:schemeClr val="dk1"/>
                </a:solidFill>
                <a:latin typeface="Montserrat"/>
                <a:ea typeface="Montserrat"/>
                <a:cs typeface="Montserrat"/>
                <a:sym typeface="Montserrat"/>
              </a:rPr>
              <a:t>Experience :</a:t>
            </a:r>
            <a:endParaRPr sz="1800">
              <a:solidFill>
                <a:schemeClr val="dk1"/>
              </a:solidFill>
              <a:latin typeface="Montserrat"/>
              <a:ea typeface="Montserrat"/>
              <a:cs typeface="Montserrat"/>
              <a:sym typeface="Montserrat"/>
            </a:endParaRPr>
          </a:p>
          <a:p>
            <a:pPr indent="-254000" lvl="0" marL="254000" marR="0" rtl="0" algn="l">
              <a:spcBef>
                <a:spcPts val="0"/>
              </a:spcBef>
              <a:spcAft>
                <a:spcPts val="0"/>
              </a:spcAft>
              <a:buClr>
                <a:schemeClr val="dk1"/>
              </a:buClr>
              <a:buSzPts val="1800"/>
              <a:buFont typeface="Arial"/>
              <a:buChar char="•"/>
            </a:pPr>
            <a:r>
              <a:rPr lang="id" sz="1800">
                <a:solidFill>
                  <a:schemeClr val="dk1"/>
                </a:solidFill>
                <a:latin typeface="Montserrat"/>
                <a:ea typeface="Montserrat"/>
                <a:cs typeface="Montserrat"/>
                <a:sym typeface="Montserrat"/>
              </a:rPr>
              <a:t>Data Scientist at Jabar Digital Service</a:t>
            </a:r>
            <a:endParaRPr sz="1100"/>
          </a:p>
          <a:p>
            <a:pPr indent="-254000" lvl="0" marL="254000" marR="0" rtl="0" algn="l">
              <a:spcBef>
                <a:spcPts val="0"/>
              </a:spcBef>
              <a:spcAft>
                <a:spcPts val="0"/>
              </a:spcAft>
              <a:buClr>
                <a:schemeClr val="dk1"/>
              </a:buClr>
              <a:buSzPts val="1800"/>
              <a:buFont typeface="Arial"/>
              <a:buChar char="•"/>
            </a:pPr>
            <a:r>
              <a:rPr lang="id" sz="1800">
                <a:solidFill>
                  <a:schemeClr val="dk1"/>
                </a:solidFill>
                <a:latin typeface="Montserrat"/>
                <a:ea typeface="Montserrat"/>
                <a:cs typeface="Montserrat"/>
                <a:sym typeface="Montserrat"/>
              </a:rPr>
              <a:t>Data Science Tutor at Shift Academy</a:t>
            </a:r>
            <a:endParaRPr sz="1100"/>
          </a:p>
          <a:p>
            <a:pPr indent="-254000" lvl="0" marL="254000" marR="0" rtl="0" algn="l">
              <a:spcBef>
                <a:spcPts val="0"/>
              </a:spcBef>
              <a:spcAft>
                <a:spcPts val="0"/>
              </a:spcAft>
              <a:buClr>
                <a:schemeClr val="dk1"/>
              </a:buClr>
              <a:buSzPts val="1800"/>
              <a:buFont typeface="Arial"/>
              <a:buChar char="•"/>
            </a:pPr>
            <a:r>
              <a:rPr lang="id" sz="1800">
                <a:solidFill>
                  <a:schemeClr val="dk1"/>
                </a:solidFill>
                <a:latin typeface="Montserrat"/>
                <a:ea typeface="Montserrat"/>
                <a:cs typeface="Montserrat"/>
                <a:sym typeface="Montserrat"/>
              </a:rPr>
              <a:t>Business Intelligence Analyst at Jabar Digital Service</a:t>
            </a:r>
            <a:endParaRPr sz="1100"/>
          </a:p>
          <a:p>
            <a:pPr indent="-254000" lvl="0" marL="254000" marR="0" rtl="0" algn="l">
              <a:spcBef>
                <a:spcPts val="0"/>
              </a:spcBef>
              <a:spcAft>
                <a:spcPts val="0"/>
              </a:spcAft>
              <a:buClr>
                <a:schemeClr val="dk1"/>
              </a:buClr>
              <a:buSzPts val="1800"/>
              <a:buFont typeface="Arial"/>
              <a:buChar char="•"/>
            </a:pPr>
            <a:r>
              <a:rPr lang="id" sz="1800">
                <a:solidFill>
                  <a:schemeClr val="dk1"/>
                </a:solidFill>
                <a:latin typeface="Montserrat"/>
                <a:ea typeface="Montserrat"/>
                <a:cs typeface="Montserrat"/>
                <a:sym typeface="Montserrat"/>
              </a:rPr>
              <a:t>Owner and Consultant at Barz Data Consultant</a:t>
            </a:r>
            <a:endParaRPr sz="1100"/>
          </a:p>
          <a:p>
            <a:pPr indent="-254000" lvl="0" marL="254000" marR="0" rtl="0" algn="l">
              <a:spcBef>
                <a:spcPts val="0"/>
              </a:spcBef>
              <a:spcAft>
                <a:spcPts val="0"/>
              </a:spcAft>
              <a:buClr>
                <a:schemeClr val="dk1"/>
              </a:buClr>
              <a:buSzPts val="1800"/>
              <a:buFont typeface="Arial"/>
              <a:buChar char="•"/>
            </a:pPr>
            <a:r>
              <a:rPr lang="id" sz="1800">
                <a:solidFill>
                  <a:schemeClr val="dk1"/>
                </a:solidFill>
                <a:latin typeface="Montserrat"/>
                <a:ea typeface="Montserrat"/>
                <a:cs typeface="Montserrat"/>
                <a:sym typeface="Montserrat"/>
              </a:rPr>
              <a:t>Data Scientist at IYKRA</a:t>
            </a:r>
            <a:endParaRPr sz="1100"/>
          </a:p>
          <a:p>
            <a:pPr indent="-254000" lvl="0" marL="254000" marR="0" rtl="0" algn="l">
              <a:spcBef>
                <a:spcPts val="0"/>
              </a:spcBef>
              <a:spcAft>
                <a:spcPts val="0"/>
              </a:spcAft>
              <a:buClr>
                <a:schemeClr val="dk1"/>
              </a:buClr>
              <a:buSzPts val="1800"/>
              <a:buFont typeface="Arial"/>
              <a:buChar char="•"/>
            </a:pPr>
            <a:r>
              <a:rPr lang="id" sz="1800">
                <a:solidFill>
                  <a:schemeClr val="dk1"/>
                </a:solidFill>
                <a:latin typeface="Montserrat"/>
                <a:ea typeface="Montserrat"/>
                <a:cs typeface="Montserrat"/>
                <a:sym typeface="Montserrat"/>
              </a:rPr>
              <a:t>Data Analyst at BAPPEDA Sukoharjo </a:t>
            </a:r>
            <a:endParaRPr sz="1800">
              <a:solidFill>
                <a:schemeClr val="dk1"/>
              </a:solidFill>
              <a:latin typeface="Montserrat"/>
              <a:ea typeface="Montserrat"/>
              <a:cs typeface="Montserrat"/>
              <a:sym typeface="Montserrat"/>
            </a:endParaRPr>
          </a:p>
          <a:p>
            <a:pPr indent="-254000" lvl="0" marL="254000" marR="0" rtl="0" algn="l">
              <a:spcBef>
                <a:spcPts val="0"/>
              </a:spcBef>
              <a:spcAft>
                <a:spcPts val="0"/>
              </a:spcAft>
              <a:buClr>
                <a:schemeClr val="dk1"/>
              </a:buClr>
              <a:buSzPts val="1800"/>
              <a:buFont typeface="Arial"/>
              <a:buChar char="•"/>
            </a:pPr>
            <a:r>
              <a:rPr b="0" lang="id" sz="1800">
                <a:solidFill>
                  <a:schemeClr val="dk1"/>
                </a:solidFill>
                <a:latin typeface="Montserrat"/>
                <a:ea typeface="Montserrat"/>
                <a:cs typeface="Montserrat"/>
                <a:sym typeface="Montserrat"/>
              </a:rPr>
              <a:t>Data Analyst at PT. Arah Environmental</a:t>
            </a:r>
            <a:endParaRPr sz="1100"/>
          </a:p>
        </p:txBody>
      </p:sp>
      <p:pic>
        <p:nvPicPr>
          <p:cNvPr descr="Linkedin - Free social media icons" id="81" name="Google Shape;81;p15"/>
          <p:cNvPicPr preferRelativeResize="0"/>
          <p:nvPr/>
        </p:nvPicPr>
        <p:blipFill rotWithShape="1">
          <a:blip r:embed="rId5">
            <a:alphaModFix/>
          </a:blip>
          <a:srcRect b="0" l="0" r="0" t="0"/>
          <a:stretch/>
        </p:blipFill>
        <p:spPr>
          <a:xfrm>
            <a:off x="3495757" y="4049687"/>
            <a:ext cx="316469" cy="316469"/>
          </a:xfrm>
          <a:prstGeom prst="rect">
            <a:avLst/>
          </a:prstGeom>
          <a:noFill/>
          <a:ln>
            <a:noFill/>
          </a:ln>
        </p:spPr>
      </p:pic>
      <p:sp>
        <p:nvSpPr>
          <p:cNvPr id="82" name="Google Shape;82;p15"/>
          <p:cNvSpPr/>
          <p:nvPr/>
        </p:nvSpPr>
        <p:spPr>
          <a:xfrm>
            <a:off x="3852423" y="4069425"/>
            <a:ext cx="3522000" cy="2769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id" sz="1400">
                <a:solidFill>
                  <a:srgbClr val="8296B0"/>
                </a:solidFill>
                <a:latin typeface="Calibri"/>
                <a:ea typeface="Calibri"/>
                <a:cs typeface="Calibri"/>
                <a:sym typeface="Calibri"/>
              </a:rPr>
              <a:t>www.linkedin.com/in/akbar-maulana/ </a:t>
            </a:r>
            <a:endParaRPr b="1" sz="1400">
              <a:solidFill>
                <a:srgbClr val="8296B0"/>
              </a:solidFill>
              <a:latin typeface="Calibri"/>
              <a:ea typeface="Calibri"/>
              <a:cs typeface="Calibri"/>
              <a:sym typeface="Calibri"/>
            </a:endParaRPr>
          </a:p>
        </p:txBody>
      </p:sp>
      <p:pic>
        <p:nvPicPr>
          <p:cNvPr descr="Blue Email Box Circle Png Transparent Icon - Mail Logo Png Hd, Png Download  - kindpng" id="83" name="Google Shape;83;p15"/>
          <p:cNvPicPr preferRelativeResize="0"/>
          <p:nvPr/>
        </p:nvPicPr>
        <p:blipFill rotWithShape="1">
          <a:blip r:embed="rId6">
            <a:alphaModFix/>
          </a:blip>
          <a:srcRect b="0" l="0" r="0" t="0"/>
          <a:stretch/>
        </p:blipFill>
        <p:spPr>
          <a:xfrm>
            <a:off x="3420386" y="4481735"/>
            <a:ext cx="450975" cy="471951"/>
          </a:xfrm>
          <a:prstGeom prst="rect">
            <a:avLst/>
          </a:prstGeom>
          <a:noFill/>
          <a:ln>
            <a:noFill/>
          </a:ln>
        </p:spPr>
      </p:pic>
      <p:sp>
        <p:nvSpPr>
          <p:cNvPr id="84" name="Google Shape;84;p15"/>
          <p:cNvSpPr/>
          <p:nvPr/>
        </p:nvSpPr>
        <p:spPr>
          <a:xfrm>
            <a:off x="3852423" y="4579200"/>
            <a:ext cx="2939400" cy="2769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id" sz="1400">
                <a:solidFill>
                  <a:srgbClr val="8296B0"/>
                </a:solidFill>
                <a:latin typeface="Calibri"/>
                <a:ea typeface="Calibri"/>
                <a:cs typeface="Calibri"/>
                <a:sym typeface="Calibri"/>
              </a:rPr>
              <a:t>akbar.maulana2298@gmail.com</a:t>
            </a:r>
            <a:endParaRPr b="1" sz="1400">
              <a:solidFill>
                <a:srgbClr val="8296B0"/>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pic>
        <p:nvPicPr>
          <p:cNvPr descr="Image result for city" id="295" name="Google Shape;295;p33"/>
          <p:cNvPicPr preferRelativeResize="0"/>
          <p:nvPr/>
        </p:nvPicPr>
        <p:blipFill rotWithShape="1">
          <a:blip r:embed="rId3">
            <a:alphaModFix/>
          </a:blip>
          <a:srcRect b="25669" l="21572" r="15479" t="18049"/>
          <a:stretch/>
        </p:blipFill>
        <p:spPr>
          <a:xfrm>
            <a:off x="1" y="0"/>
            <a:ext cx="9144000" cy="5143502"/>
          </a:xfrm>
          <a:prstGeom prst="rect">
            <a:avLst/>
          </a:prstGeom>
          <a:noFill/>
          <a:ln>
            <a:noFill/>
          </a:ln>
        </p:spPr>
      </p:pic>
      <p:sp>
        <p:nvSpPr>
          <p:cNvPr id="296" name="Google Shape;296;p33"/>
          <p:cNvSpPr/>
          <p:nvPr/>
        </p:nvSpPr>
        <p:spPr>
          <a:xfrm>
            <a:off x="1" y="0"/>
            <a:ext cx="9144000" cy="5143500"/>
          </a:xfrm>
          <a:prstGeom prst="rect">
            <a:avLst/>
          </a:prstGeom>
          <a:solidFill>
            <a:schemeClr val="lt1">
              <a:alpha val="88630"/>
            </a:scheme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297" name="Google Shape;297;p33"/>
          <p:cNvSpPr/>
          <p:nvPr/>
        </p:nvSpPr>
        <p:spPr>
          <a:xfrm>
            <a:off x="8224277" y="523805"/>
            <a:ext cx="791400" cy="791400"/>
          </a:xfrm>
          <a:prstGeom prst="ellipse">
            <a:avLst/>
          </a:prstGeom>
          <a:solidFill>
            <a:schemeClr val="accent4">
              <a:alpha val="88630"/>
            </a:scheme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800"/>
              <a:buFont typeface="Arial"/>
              <a:buNone/>
            </a:pPr>
            <a:r>
              <a:t/>
            </a:r>
            <a:endParaRPr b="0" i="0" sz="800" u="none" cap="none" strike="noStrike">
              <a:solidFill>
                <a:schemeClr val="lt1"/>
              </a:solidFill>
              <a:latin typeface="Calibri"/>
              <a:ea typeface="Calibri"/>
              <a:cs typeface="Calibri"/>
              <a:sym typeface="Calibri"/>
            </a:endParaRPr>
          </a:p>
        </p:txBody>
      </p:sp>
      <p:sp>
        <p:nvSpPr>
          <p:cNvPr id="298" name="Google Shape;298;p33"/>
          <p:cNvSpPr/>
          <p:nvPr/>
        </p:nvSpPr>
        <p:spPr>
          <a:xfrm rot="-1732908">
            <a:off x="-388316" y="4655731"/>
            <a:ext cx="975768" cy="975768"/>
          </a:xfrm>
          <a:prstGeom prst="roundRect">
            <a:avLst>
              <a:gd fmla="val 24532" name="adj"/>
            </a:avLst>
          </a:prstGeom>
          <a:solidFill>
            <a:schemeClr val="accent4">
              <a:alpha val="80000"/>
            </a:scheme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299" name="Google Shape;299;p33"/>
          <p:cNvSpPr txBox="1"/>
          <p:nvPr/>
        </p:nvSpPr>
        <p:spPr>
          <a:xfrm>
            <a:off x="1524207" y="2121461"/>
            <a:ext cx="1384200" cy="5310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500"/>
              <a:buFont typeface="Arial"/>
              <a:buNone/>
            </a:pPr>
            <a:r>
              <a:t/>
            </a:r>
            <a:endParaRPr b="0" i="0" sz="1500" u="none" cap="none" strike="noStrike">
              <a:solidFill>
                <a:schemeClr val="dk1"/>
              </a:solidFill>
              <a:latin typeface="Montserrat"/>
              <a:ea typeface="Montserrat"/>
              <a:cs typeface="Montserrat"/>
              <a:sym typeface="Montserrat"/>
            </a:endParaRPr>
          </a:p>
        </p:txBody>
      </p:sp>
      <p:pic>
        <p:nvPicPr>
          <p:cNvPr id="300" name="Google Shape;300;p33"/>
          <p:cNvPicPr preferRelativeResize="0"/>
          <p:nvPr/>
        </p:nvPicPr>
        <p:blipFill rotWithShape="1">
          <a:blip r:embed="rId4">
            <a:alphaModFix/>
          </a:blip>
          <a:srcRect b="0" l="0" r="0" t="0"/>
          <a:stretch/>
        </p:blipFill>
        <p:spPr>
          <a:xfrm>
            <a:off x="8618953" y="0"/>
            <a:ext cx="466549" cy="315468"/>
          </a:xfrm>
          <a:prstGeom prst="rect">
            <a:avLst/>
          </a:prstGeom>
          <a:noFill/>
          <a:ln>
            <a:noFill/>
          </a:ln>
        </p:spPr>
      </p:pic>
      <p:sp>
        <p:nvSpPr>
          <p:cNvPr id="301" name="Google Shape;301;p33"/>
          <p:cNvSpPr txBox="1"/>
          <p:nvPr/>
        </p:nvSpPr>
        <p:spPr>
          <a:xfrm>
            <a:off x="319800" y="309413"/>
            <a:ext cx="6556200" cy="10527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chemeClr val="dk1"/>
              </a:buClr>
              <a:buSzPts val="800"/>
              <a:buFont typeface="Arial"/>
              <a:buNone/>
            </a:pPr>
            <a:r>
              <a:rPr b="1" i="0" lang="id" sz="2300" u="none" cap="none" strike="noStrike">
                <a:solidFill>
                  <a:schemeClr val="dk1"/>
                </a:solidFill>
                <a:latin typeface="Montserrat"/>
                <a:ea typeface="Montserrat"/>
                <a:cs typeface="Montserrat"/>
                <a:sym typeface="Montserrat"/>
              </a:rPr>
              <a:t>Good Visualization to understand PCA</a:t>
            </a:r>
            <a:endParaRPr b="1" i="0" sz="2300" u="none" cap="none" strike="noStrike">
              <a:solidFill>
                <a:schemeClr val="dk1"/>
              </a:solidFill>
              <a:latin typeface="Montserrat"/>
              <a:ea typeface="Montserrat"/>
              <a:cs typeface="Montserrat"/>
              <a:sym typeface="Montserrat"/>
            </a:endParaRPr>
          </a:p>
        </p:txBody>
      </p:sp>
      <p:sp>
        <p:nvSpPr>
          <p:cNvPr id="302" name="Google Shape;302;p33"/>
          <p:cNvSpPr txBox="1"/>
          <p:nvPr/>
        </p:nvSpPr>
        <p:spPr>
          <a:xfrm>
            <a:off x="527025" y="1218038"/>
            <a:ext cx="7548000" cy="3318000"/>
          </a:xfrm>
          <a:prstGeom prst="rect">
            <a:avLst/>
          </a:prstGeom>
          <a:noFill/>
          <a:ln>
            <a:noFill/>
          </a:ln>
        </p:spPr>
        <p:txBody>
          <a:bodyPr anchorCtr="0" anchor="t" bIns="68575" lIns="68575" spcFirstLastPara="1" rIns="68575" wrap="square" tIns="68575">
            <a:noAutofit/>
          </a:bodyPr>
          <a:lstStyle/>
          <a:p>
            <a:pPr indent="-254000" lvl="0" marL="342900" marR="0" rtl="0" algn="l">
              <a:lnSpc>
                <a:spcPct val="150000"/>
              </a:lnSpc>
              <a:spcBef>
                <a:spcPts val="0"/>
              </a:spcBef>
              <a:spcAft>
                <a:spcPts val="0"/>
              </a:spcAft>
              <a:buClr>
                <a:schemeClr val="dk1"/>
              </a:buClr>
              <a:buSzPts val="1400"/>
              <a:buFont typeface="Montserrat"/>
              <a:buChar char="●"/>
            </a:pPr>
            <a:r>
              <a:rPr b="0" i="0" lang="id" sz="1400" u="sng" cap="none" strike="noStrike">
                <a:solidFill>
                  <a:schemeClr val="hlink"/>
                </a:solidFill>
                <a:latin typeface="Montserrat"/>
                <a:ea typeface="Montserrat"/>
                <a:cs typeface="Montserrat"/>
                <a:sym typeface="Montserrat"/>
                <a:hlinkClick r:id="rId5"/>
              </a:rPr>
              <a:t>https://setosa.io/ev/principal-component-analysis/</a:t>
            </a:r>
            <a:endParaRPr b="0" i="0" sz="1400" u="none" cap="none" strike="noStrike">
              <a:solidFill>
                <a:schemeClr val="dk1"/>
              </a:solidFill>
              <a:latin typeface="Montserrat"/>
              <a:ea typeface="Montserrat"/>
              <a:cs typeface="Montserrat"/>
              <a:sym typeface="Montserrat"/>
            </a:endParaRPr>
          </a:p>
          <a:p>
            <a:pPr indent="0" lvl="0" marL="342900" marR="0" rtl="0" algn="l">
              <a:lnSpc>
                <a:spcPct val="150000"/>
              </a:lnSpc>
              <a:spcBef>
                <a:spcPts val="0"/>
              </a:spcBef>
              <a:spcAft>
                <a:spcPts val="0"/>
              </a:spcAft>
              <a:buClr>
                <a:srgbClr val="000000"/>
              </a:buClr>
              <a:buSzPts val="1400"/>
              <a:buFont typeface="Arial"/>
              <a:buNone/>
            </a:pPr>
            <a:r>
              <a:t/>
            </a:r>
            <a:endParaRPr b="0" i="0" sz="1400" u="none" cap="none" strike="noStrike">
              <a:solidFill>
                <a:schemeClr val="dk1"/>
              </a:solidFill>
              <a:latin typeface="Montserrat"/>
              <a:ea typeface="Montserrat"/>
              <a:cs typeface="Montserrat"/>
              <a:sym typeface="Montserrat"/>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pic>
        <p:nvPicPr>
          <p:cNvPr descr="Image result for city" id="307" name="Google Shape;307;p34"/>
          <p:cNvPicPr preferRelativeResize="0"/>
          <p:nvPr/>
        </p:nvPicPr>
        <p:blipFill rotWithShape="1">
          <a:blip r:embed="rId3">
            <a:alphaModFix/>
          </a:blip>
          <a:srcRect b="25669" l="21572" r="15479" t="18049"/>
          <a:stretch/>
        </p:blipFill>
        <p:spPr>
          <a:xfrm>
            <a:off x="1" y="0"/>
            <a:ext cx="9144000" cy="5143502"/>
          </a:xfrm>
          <a:prstGeom prst="rect">
            <a:avLst/>
          </a:prstGeom>
          <a:noFill/>
          <a:ln>
            <a:noFill/>
          </a:ln>
        </p:spPr>
      </p:pic>
      <p:sp>
        <p:nvSpPr>
          <p:cNvPr id="308" name="Google Shape;308;p34"/>
          <p:cNvSpPr/>
          <p:nvPr/>
        </p:nvSpPr>
        <p:spPr>
          <a:xfrm>
            <a:off x="1" y="0"/>
            <a:ext cx="9144000" cy="5143500"/>
          </a:xfrm>
          <a:prstGeom prst="rect">
            <a:avLst/>
          </a:prstGeom>
          <a:solidFill>
            <a:schemeClr val="lt1">
              <a:alpha val="88630"/>
            </a:scheme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309" name="Google Shape;309;p34"/>
          <p:cNvSpPr/>
          <p:nvPr/>
        </p:nvSpPr>
        <p:spPr>
          <a:xfrm>
            <a:off x="8224277" y="523805"/>
            <a:ext cx="791400" cy="791400"/>
          </a:xfrm>
          <a:prstGeom prst="ellipse">
            <a:avLst/>
          </a:prstGeom>
          <a:solidFill>
            <a:schemeClr val="accent4">
              <a:alpha val="88630"/>
            </a:scheme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800"/>
              <a:buFont typeface="Arial"/>
              <a:buNone/>
            </a:pPr>
            <a:r>
              <a:t/>
            </a:r>
            <a:endParaRPr b="0" i="0" sz="800" u="none" cap="none" strike="noStrike">
              <a:solidFill>
                <a:schemeClr val="lt1"/>
              </a:solidFill>
              <a:latin typeface="Calibri"/>
              <a:ea typeface="Calibri"/>
              <a:cs typeface="Calibri"/>
              <a:sym typeface="Calibri"/>
            </a:endParaRPr>
          </a:p>
        </p:txBody>
      </p:sp>
      <p:sp>
        <p:nvSpPr>
          <p:cNvPr id="310" name="Google Shape;310;p34"/>
          <p:cNvSpPr/>
          <p:nvPr/>
        </p:nvSpPr>
        <p:spPr>
          <a:xfrm rot="-1732908">
            <a:off x="-388316" y="4655731"/>
            <a:ext cx="975768" cy="975768"/>
          </a:xfrm>
          <a:prstGeom prst="roundRect">
            <a:avLst>
              <a:gd fmla="val 24532" name="adj"/>
            </a:avLst>
          </a:prstGeom>
          <a:solidFill>
            <a:schemeClr val="accent4">
              <a:alpha val="80000"/>
            </a:scheme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311" name="Google Shape;311;p34"/>
          <p:cNvSpPr txBox="1"/>
          <p:nvPr/>
        </p:nvSpPr>
        <p:spPr>
          <a:xfrm>
            <a:off x="1524207" y="2121461"/>
            <a:ext cx="1384200" cy="5310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500"/>
              <a:buFont typeface="Arial"/>
              <a:buNone/>
            </a:pPr>
            <a:r>
              <a:t/>
            </a:r>
            <a:endParaRPr b="0" i="0" sz="1500" u="none" cap="none" strike="noStrike">
              <a:solidFill>
                <a:schemeClr val="dk1"/>
              </a:solidFill>
              <a:latin typeface="Montserrat"/>
              <a:ea typeface="Montserrat"/>
              <a:cs typeface="Montserrat"/>
              <a:sym typeface="Montserrat"/>
            </a:endParaRPr>
          </a:p>
        </p:txBody>
      </p:sp>
      <p:pic>
        <p:nvPicPr>
          <p:cNvPr id="312" name="Google Shape;312;p34"/>
          <p:cNvPicPr preferRelativeResize="0"/>
          <p:nvPr/>
        </p:nvPicPr>
        <p:blipFill rotWithShape="1">
          <a:blip r:embed="rId4">
            <a:alphaModFix/>
          </a:blip>
          <a:srcRect b="0" l="0" r="0" t="0"/>
          <a:stretch/>
        </p:blipFill>
        <p:spPr>
          <a:xfrm>
            <a:off x="8618953" y="0"/>
            <a:ext cx="466549" cy="315468"/>
          </a:xfrm>
          <a:prstGeom prst="rect">
            <a:avLst/>
          </a:prstGeom>
          <a:noFill/>
          <a:ln>
            <a:noFill/>
          </a:ln>
        </p:spPr>
      </p:pic>
      <p:sp>
        <p:nvSpPr>
          <p:cNvPr id="313" name="Google Shape;313;p34"/>
          <p:cNvSpPr txBox="1"/>
          <p:nvPr/>
        </p:nvSpPr>
        <p:spPr>
          <a:xfrm>
            <a:off x="319800" y="309413"/>
            <a:ext cx="6556200" cy="10527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chemeClr val="dk1"/>
              </a:buClr>
              <a:buSzPts val="800"/>
              <a:buFont typeface="Arial"/>
              <a:buNone/>
            </a:pPr>
            <a:r>
              <a:rPr b="1" i="0" lang="id" sz="2300" u="none" cap="none" strike="noStrike">
                <a:solidFill>
                  <a:schemeClr val="dk1"/>
                </a:solidFill>
                <a:latin typeface="Montserrat"/>
                <a:ea typeface="Montserrat"/>
                <a:cs typeface="Montserrat"/>
                <a:sym typeface="Montserrat"/>
              </a:rPr>
              <a:t>Implementation in sklearn</a:t>
            </a:r>
            <a:endParaRPr b="1" i="0" sz="2300" u="none" cap="none" strike="noStrike">
              <a:solidFill>
                <a:schemeClr val="dk1"/>
              </a:solidFill>
              <a:latin typeface="Montserrat"/>
              <a:ea typeface="Montserrat"/>
              <a:cs typeface="Montserrat"/>
              <a:sym typeface="Montserrat"/>
            </a:endParaRPr>
          </a:p>
        </p:txBody>
      </p:sp>
      <p:pic>
        <p:nvPicPr>
          <p:cNvPr id="314" name="Google Shape;314;p34"/>
          <p:cNvPicPr preferRelativeResize="0"/>
          <p:nvPr/>
        </p:nvPicPr>
        <p:blipFill rotWithShape="1">
          <a:blip r:embed="rId5">
            <a:alphaModFix/>
          </a:blip>
          <a:srcRect b="0" l="0" r="0" t="0"/>
          <a:stretch/>
        </p:blipFill>
        <p:spPr>
          <a:xfrm>
            <a:off x="503681" y="1003714"/>
            <a:ext cx="6668587" cy="1508662"/>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pic>
        <p:nvPicPr>
          <p:cNvPr descr="Image result for city" id="319" name="Google Shape;319;p35"/>
          <p:cNvPicPr preferRelativeResize="0"/>
          <p:nvPr/>
        </p:nvPicPr>
        <p:blipFill rotWithShape="1">
          <a:blip r:embed="rId3">
            <a:alphaModFix/>
          </a:blip>
          <a:srcRect b="25669" l="21572" r="15479" t="18049"/>
          <a:stretch/>
        </p:blipFill>
        <p:spPr>
          <a:xfrm>
            <a:off x="1" y="0"/>
            <a:ext cx="9144000" cy="5143502"/>
          </a:xfrm>
          <a:prstGeom prst="rect">
            <a:avLst/>
          </a:prstGeom>
          <a:noFill/>
          <a:ln>
            <a:noFill/>
          </a:ln>
        </p:spPr>
      </p:pic>
      <p:sp>
        <p:nvSpPr>
          <p:cNvPr id="320" name="Google Shape;320;p35"/>
          <p:cNvSpPr/>
          <p:nvPr/>
        </p:nvSpPr>
        <p:spPr>
          <a:xfrm>
            <a:off x="1" y="0"/>
            <a:ext cx="9144000" cy="5143500"/>
          </a:xfrm>
          <a:prstGeom prst="rect">
            <a:avLst/>
          </a:prstGeom>
          <a:solidFill>
            <a:schemeClr val="lt1">
              <a:alpha val="88630"/>
            </a:scheme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321" name="Google Shape;321;p35"/>
          <p:cNvSpPr/>
          <p:nvPr/>
        </p:nvSpPr>
        <p:spPr>
          <a:xfrm>
            <a:off x="8224277" y="523805"/>
            <a:ext cx="791400" cy="791400"/>
          </a:xfrm>
          <a:prstGeom prst="ellipse">
            <a:avLst/>
          </a:prstGeom>
          <a:solidFill>
            <a:schemeClr val="accent4">
              <a:alpha val="88630"/>
            </a:scheme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800"/>
              <a:buFont typeface="Arial"/>
              <a:buNone/>
            </a:pPr>
            <a:r>
              <a:t/>
            </a:r>
            <a:endParaRPr b="0" i="0" sz="800" u="none" cap="none" strike="noStrike">
              <a:solidFill>
                <a:schemeClr val="lt1"/>
              </a:solidFill>
              <a:latin typeface="Calibri"/>
              <a:ea typeface="Calibri"/>
              <a:cs typeface="Calibri"/>
              <a:sym typeface="Calibri"/>
            </a:endParaRPr>
          </a:p>
        </p:txBody>
      </p:sp>
      <p:sp>
        <p:nvSpPr>
          <p:cNvPr id="322" name="Google Shape;322;p35"/>
          <p:cNvSpPr/>
          <p:nvPr/>
        </p:nvSpPr>
        <p:spPr>
          <a:xfrm rot="-1732908">
            <a:off x="-388316" y="4655731"/>
            <a:ext cx="975768" cy="975768"/>
          </a:xfrm>
          <a:prstGeom prst="roundRect">
            <a:avLst>
              <a:gd fmla="val 24532" name="adj"/>
            </a:avLst>
          </a:prstGeom>
          <a:solidFill>
            <a:schemeClr val="accent4">
              <a:alpha val="80000"/>
            </a:scheme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323" name="Google Shape;323;p35"/>
          <p:cNvSpPr txBox="1"/>
          <p:nvPr/>
        </p:nvSpPr>
        <p:spPr>
          <a:xfrm>
            <a:off x="1524207" y="2121461"/>
            <a:ext cx="1384200" cy="5310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500"/>
              <a:buFont typeface="Arial"/>
              <a:buNone/>
            </a:pPr>
            <a:r>
              <a:t/>
            </a:r>
            <a:endParaRPr b="0" i="0" sz="1500" u="none" cap="none" strike="noStrike">
              <a:solidFill>
                <a:schemeClr val="dk1"/>
              </a:solidFill>
              <a:latin typeface="Montserrat"/>
              <a:ea typeface="Montserrat"/>
              <a:cs typeface="Montserrat"/>
              <a:sym typeface="Montserrat"/>
            </a:endParaRPr>
          </a:p>
        </p:txBody>
      </p:sp>
      <p:pic>
        <p:nvPicPr>
          <p:cNvPr id="324" name="Google Shape;324;p35"/>
          <p:cNvPicPr preferRelativeResize="0"/>
          <p:nvPr/>
        </p:nvPicPr>
        <p:blipFill rotWithShape="1">
          <a:blip r:embed="rId4">
            <a:alphaModFix/>
          </a:blip>
          <a:srcRect b="0" l="0" r="0" t="0"/>
          <a:stretch/>
        </p:blipFill>
        <p:spPr>
          <a:xfrm>
            <a:off x="8618953" y="0"/>
            <a:ext cx="466549" cy="315468"/>
          </a:xfrm>
          <a:prstGeom prst="rect">
            <a:avLst/>
          </a:prstGeom>
          <a:noFill/>
          <a:ln>
            <a:noFill/>
          </a:ln>
        </p:spPr>
      </p:pic>
      <p:sp>
        <p:nvSpPr>
          <p:cNvPr id="325" name="Google Shape;325;p35"/>
          <p:cNvSpPr txBox="1"/>
          <p:nvPr/>
        </p:nvSpPr>
        <p:spPr>
          <a:xfrm>
            <a:off x="319800" y="309413"/>
            <a:ext cx="6556200" cy="10527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chemeClr val="dk1"/>
              </a:buClr>
              <a:buSzPts val="800"/>
              <a:buFont typeface="Arial"/>
              <a:buNone/>
            </a:pPr>
            <a:r>
              <a:rPr b="1" lang="id" sz="2300">
                <a:solidFill>
                  <a:schemeClr val="dk1"/>
                </a:solidFill>
                <a:latin typeface="Montserrat"/>
                <a:ea typeface="Montserrat"/>
                <a:cs typeface="Montserrat"/>
                <a:sym typeface="Montserrat"/>
              </a:rPr>
              <a:t>PCA Applications</a:t>
            </a:r>
            <a:endParaRPr b="1" i="0" sz="2300" u="none" cap="none" strike="noStrike">
              <a:solidFill>
                <a:schemeClr val="dk1"/>
              </a:solidFill>
              <a:latin typeface="Montserrat"/>
              <a:ea typeface="Montserrat"/>
              <a:cs typeface="Montserrat"/>
              <a:sym typeface="Montserrat"/>
            </a:endParaRPr>
          </a:p>
        </p:txBody>
      </p:sp>
      <p:sp>
        <p:nvSpPr>
          <p:cNvPr id="326" name="Google Shape;326;p35"/>
          <p:cNvSpPr txBox="1"/>
          <p:nvPr/>
        </p:nvSpPr>
        <p:spPr>
          <a:xfrm>
            <a:off x="319800" y="1214625"/>
            <a:ext cx="7664700" cy="723300"/>
          </a:xfrm>
          <a:prstGeom prst="rect">
            <a:avLst/>
          </a:prstGeom>
          <a:noFill/>
          <a:ln>
            <a:noFill/>
          </a:ln>
        </p:spPr>
        <p:txBody>
          <a:bodyPr anchorCtr="0" anchor="t" bIns="91425" lIns="91425" spcFirstLastPara="1" rIns="91425" wrap="square" tIns="91425">
            <a:spAutoFit/>
          </a:bodyPr>
          <a:lstStyle/>
          <a:p>
            <a:pPr indent="-234950" lvl="0" marL="342900" rtl="0" algn="l">
              <a:lnSpc>
                <a:spcPct val="150000"/>
              </a:lnSpc>
              <a:spcBef>
                <a:spcPts val="0"/>
              </a:spcBef>
              <a:spcAft>
                <a:spcPts val="0"/>
              </a:spcAft>
              <a:buClr>
                <a:srgbClr val="434343"/>
              </a:buClr>
              <a:buSzPts val="1100"/>
              <a:buFont typeface="Montserrat"/>
              <a:buChar char="-"/>
            </a:pPr>
            <a:r>
              <a:rPr b="1" lang="id">
                <a:solidFill>
                  <a:srgbClr val="434343"/>
                </a:solidFill>
                <a:latin typeface="Montserrat"/>
                <a:ea typeface="Montserrat"/>
                <a:cs typeface="Montserrat"/>
                <a:sym typeface="Montserrat"/>
              </a:rPr>
              <a:t>Handles clustering with lots of variables</a:t>
            </a:r>
            <a:endParaRPr b="1">
              <a:solidFill>
                <a:srgbClr val="434343"/>
              </a:solidFill>
              <a:latin typeface="Montserrat"/>
              <a:ea typeface="Montserrat"/>
              <a:cs typeface="Montserrat"/>
              <a:sym typeface="Montserrat"/>
            </a:endParaRPr>
          </a:p>
          <a:p>
            <a:pPr indent="-234950" lvl="0" marL="342900" rtl="0" algn="l">
              <a:lnSpc>
                <a:spcPct val="150000"/>
              </a:lnSpc>
              <a:spcBef>
                <a:spcPts val="0"/>
              </a:spcBef>
              <a:spcAft>
                <a:spcPts val="0"/>
              </a:spcAft>
              <a:buClr>
                <a:srgbClr val="434343"/>
              </a:buClr>
              <a:buSzPts val="1100"/>
              <a:buFont typeface="Montserrat"/>
              <a:buChar char="-"/>
            </a:pPr>
            <a:r>
              <a:rPr b="1" lang="id">
                <a:solidFill>
                  <a:srgbClr val="434343"/>
                </a:solidFill>
                <a:latin typeface="Montserrat"/>
                <a:ea typeface="Montserrat"/>
                <a:cs typeface="Montserrat"/>
                <a:sym typeface="Montserrat"/>
              </a:rPr>
              <a:t>Handles Multicolinearity in Linear Regression and Logistic Regression</a:t>
            </a:r>
            <a:endParaRPr b="1">
              <a:solidFill>
                <a:srgbClr val="434343"/>
              </a:solidFill>
              <a:latin typeface="Montserrat"/>
              <a:ea typeface="Montserrat"/>
              <a:cs typeface="Montserrat"/>
              <a:sym typeface="Montserrat"/>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pic>
        <p:nvPicPr>
          <p:cNvPr descr="Image result for city" id="331" name="Google Shape;331;p36"/>
          <p:cNvPicPr preferRelativeResize="0"/>
          <p:nvPr/>
        </p:nvPicPr>
        <p:blipFill rotWithShape="1">
          <a:blip r:embed="rId3">
            <a:alphaModFix/>
          </a:blip>
          <a:srcRect b="25669" l="21572" r="15479" t="18049"/>
          <a:stretch/>
        </p:blipFill>
        <p:spPr>
          <a:xfrm>
            <a:off x="1" y="0"/>
            <a:ext cx="9144000" cy="5143502"/>
          </a:xfrm>
          <a:prstGeom prst="rect">
            <a:avLst/>
          </a:prstGeom>
          <a:noFill/>
          <a:ln>
            <a:noFill/>
          </a:ln>
        </p:spPr>
      </p:pic>
      <p:sp>
        <p:nvSpPr>
          <p:cNvPr id="332" name="Google Shape;332;p36"/>
          <p:cNvSpPr/>
          <p:nvPr/>
        </p:nvSpPr>
        <p:spPr>
          <a:xfrm>
            <a:off x="1" y="0"/>
            <a:ext cx="9144000" cy="5143500"/>
          </a:xfrm>
          <a:prstGeom prst="rect">
            <a:avLst/>
          </a:prstGeom>
          <a:solidFill>
            <a:schemeClr val="accent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333" name="Google Shape;333;p36"/>
          <p:cNvSpPr/>
          <p:nvPr/>
        </p:nvSpPr>
        <p:spPr>
          <a:xfrm>
            <a:off x="8224277" y="523805"/>
            <a:ext cx="791400" cy="791400"/>
          </a:xfrm>
          <a:prstGeom prst="ellipse">
            <a:avLst/>
          </a:prstGeom>
          <a:solidFill>
            <a:srgbClr val="FFFFFF"/>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800"/>
              <a:buFont typeface="Arial"/>
              <a:buNone/>
            </a:pPr>
            <a:r>
              <a:t/>
            </a:r>
            <a:endParaRPr b="0" i="0" sz="800" u="none" cap="none" strike="noStrike">
              <a:solidFill>
                <a:schemeClr val="lt1"/>
              </a:solidFill>
              <a:latin typeface="Calibri"/>
              <a:ea typeface="Calibri"/>
              <a:cs typeface="Calibri"/>
              <a:sym typeface="Calibri"/>
            </a:endParaRPr>
          </a:p>
        </p:txBody>
      </p:sp>
      <p:sp>
        <p:nvSpPr>
          <p:cNvPr id="334" name="Google Shape;334;p36"/>
          <p:cNvSpPr/>
          <p:nvPr/>
        </p:nvSpPr>
        <p:spPr>
          <a:xfrm rot="-1732908">
            <a:off x="-388316" y="4655731"/>
            <a:ext cx="975768" cy="975768"/>
          </a:xfrm>
          <a:prstGeom prst="roundRect">
            <a:avLst>
              <a:gd fmla="val 24532" name="adj"/>
            </a:avLst>
          </a:prstGeom>
          <a:solidFill>
            <a:srgbClr val="FFFFFF"/>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335" name="Google Shape;335;p36"/>
          <p:cNvSpPr txBox="1"/>
          <p:nvPr/>
        </p:nvSpPr>
        <p:spPr>
          <a:xfrm>
            <a:off x="1524207" y="2121461"/>
            <a:ext cx="1384200" cy="5310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500"/>
              <a:buFont typeface="Arial"/>
              <a:buNone/>
            </a:pPr>
            <a:r>
              <a:t/>
            </a:r>
            <a:endParaRPr b="0" i="0" sz="1500" u="none" cap="none" strike="noStrike">
              <a:solidFill>
                <a:schemeClr val="dk1"/>
              </a:solidFill>
              <a:latin typeface="Montserrat"/>
              <a:ea typeface="Montserrat"/>
              <a:cs typeface="Montserrat"/>
              <a:sym typeface="Montserrat"/>
            </a:endParaRPr>
          </a:p>
        </p:txBody>
      </p:sp>
      <p:sp>
        <p:nvSpPr>
          <p:cNvPr id="336" name="Google Shape;336;p36"/>
          <p:cNvSpPr txBox="1"/>
          <p:nvPr/>
        </p:nvSpPr>
        <p:spPr>
          <a:xfrm>
            <a:off x="495938" y="1932150"/>
            <a:ext cx="8049000" cy="25485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4100"/>
              <a:buFont typeface="Arial"/>
              <a:buNone/>
            </a:pPr>
            <a:r>
              <a:rPr b="1" i="0" lang="id" sz="5400" u="none" cap="none" strike="noStrike">
                <a:solidFill>
                  <a:srgbClr val="262626"/>
                </a:solidFill>
                <a:latin typeface="Montserrat"/>
                <a:ea typeface="Montserrat"/>
                <a:cs typeface="Montserrat"/>
                <a:sym typeface="Montserrat"/>
              </a:rPr>
              <a:t>Hands On</a:t>
            </a:r>
            <a:endParaRPr b="1" i="0" sz="1800" u="none" cap="none" strike="noStrike">
              <a:solidFill>
                <a:srgbClr val="262626"/>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4100"/>
              <a:buFont typeface="Arial"/>
              <a:buNone/>
            </a:pPr>
            <a:r>
              <a:t/>
            </a:r>
            <a:endParaRPr b="1" i="0" sz="1800" u="none" cap="none" strike="noStrike">
              <a:solidFill>
                <a:srgbClr val="262626"/>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4100"/>
              <a:buFont typeface="Arial"/>
              <a:buNone/>
            </a:pPr>
            <a:r>
              <a:t/>
            </a:r>
            <a:endParaRPr b="1" i="0" sz="1800" u="none" cap="none" strike="noStrike">
              <a:solidFill>
                <a:srgbClr val="262626"/>
              </a:solidFill>
              <a:latin typeface="Montserrat"/>
              <a:ea typeface="Montserrat"/>
              <a:cs typeface="Montserrat"/>
              <a:sym typeface="Montserrat"/>
            </a:endParaRPr>
          </a:p>
        </p:txBody>
      </p:sp>
      <p:pic>
        <p:nvPicPr>
          <p:cNvPr id="337" name="Google Shape;337;p36"/>
          <p:cNvPicPr preferRelativeResize="0"/>
          <p:nvPr/>
        </p:nvPicPr>
        <p:blipFill rotWithShape="1">
          <a:blip r:embed="rId4">
            <a:alphaModFix/>
          </a:blip>
          <a:srcRect b="0" l="0" r="0" t="0"/>
          <a:stretch/>
        </p:blipFill>
        <p:spPr>
          <a:xfrm>
            <a:off x="8618953" y="0"/>
            <a:ext cx="466549" cy="315468"/>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pic>
        <p:nvPicPr>
          <p:cNvPr descr="Image result for city" id="342" name="Google Shape;342;p37"/>
          <p:cNvPicPr preferRelativeResize="0"/>
          <p:nvPr/>
        </p:nvPicPr>
        <p:blipFill rotWithShape="1">
          <a:blip r:embed="rId3">
            <a:alphaModFix/>
          </a:blip>
          <a:srcRect b="25669" l="21572" r="15479" t="18049"/>
          <a:stretch/>
        </p:blipFill>
        <p:spPr>
          <a:xfrm>
            <a:off x="1" y="0"/>
            <a:ext cx="9143994" cy="5143502"/>
          </a:xfrm>
          <a:prstGeom prst="rect">
            <a:avLst/>
          </a:prstGeom>
          <a:noFill/>
          <a:ln>
            <a:noFill/>
          </a:ln>
        </p:spPr>
      </p:pic>
      <p:sp>
        <p:nvSpPr>
          <p:cNvPr id="343" name="Google Shape;343;p37"/>
          <p:cNvSpPr/>
          <p:nvPr/>
        </p:nvSpPr>
        <p:spPr>
          <a:xfrm>
            <a:off x="1" y="0"/>
            <a:ext cx="9144000" cy="5143500"/>
          </a:xfrm>
          <a:prstGeom prst="rect">
            <a:avLst/>
          </a:prstGeom>
          <a:solidFill>
            <a:schemeClr val="lt1">
              <a:alpha val="89020"/>
            </a:scheme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pic>
        <p:nvPicPr>
          <p:cNvPr id="344" name="Google Shape;344;p37"/>
          <p:cNvPicPr preferRelativeResize="0"/>
          <p:nvPr/>
        </p:nvPicPr>
        <p:blipFill rotWithShape="1">
          <a:blip r:embed="rId4">
            <a:alphaModFix/>
          </a:blip>
          <a:srcRect b="0" l="0" r="0" t="0"/>
          <a:stretch/>
        </p:blipFill>
        <p:spPr>
          <a:xfrm>
            <a:off x="8618953" y="0"/>
            <a:ext cx="466549" cy="315468"/>
          </a:xfrm>
          <a:prstGeom prst="rect">
            <a:avLst/>
          </a:prstGeom>
          <a:noFill/>
          <a:ln>
            <a:noFill/>
          </a:ln>
        </p:spPr>
      </p:pic>
      <p:sp>
        <p:nvSpPr>
          <p:cNvPr id="345" name="Google Shape;345;p37"/>
          <p:cNvSpPr/>
          <p:nvPr/>
        </p:nvSpPr>
        <p:spPr>
          <a:xfrm>
            <a:off x="761906" y="1756593"/>
            <a:ext cx="772800" cy="772800"/>
          </a:xfrm>
          <a:prstGeom prst="ellipse">
            <a:avLst/>
          </a:prstGeom>
          <a:solidFill>
            <a:schemeClr val="accent4">
              <a:alpha val="80000"/>
            </a:scheme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346" name="Google Shape;346;p37"/>
          <p:cNvSpPr txBox="1"/>
          <p:nvPr/>
        </p:nvSpPr>
        <p:spPr>
          <a:xfrm>
            <a:off x="254138" y="2034113"/>
            <a:ext cx="8635800" cy="6138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4100"/>
              <a:buFont typeface="Arial"/>
              <a:buNone/>
            </a:pPr>
            <a:r>
              <a:rPr b="1" i="0" lang="id" sz="4100" u="none" cap="none" strike="noStrike">
                <a:solidFill>
                  <a:srgbClr val="262626"/>
                </a:solidFill>
                <a:latin typeface="Montserrat"/>
                <a:ea typeface="Montserrat"/>
                <a:cs typeface="Montserrat"/>
                <a:sym typeface="Montserrat"/>
              </a:rPr>
              <a:t>Thank You</a:t>
            </a:r>
            <a:endParaRPr b="0" i="0" sz="2100" u="none" cap="none" strike="noStrike">
              <a:solidFill>
                <a:srgbClr val="FF9900"/>
              </a:solidFill>
              <a:latin typeface="Montserrat"/>
              <a:ea typeface="Montserrat"/>
              <a:cs typeface="Montserrat"/>
              <a:sym typeface="Montserrat"/>
            </a:endParaRPr>
          </a:p>
        </p:txBody>
      </p:sp>
      <p:sp>
        <p:nvSpPr>
          <p:cNvPr id="347" name="Google Shape;347;p37"/>
          <p:cNvSpPr/>
          <p:nvPr/>
        </p:nvSpPr>
        <p:spPr>
          <a:xfrm rot="-1733034">
            <a:off x="-485997" y="-336327"/>
            <a:ext cx="772613" cy="772613"/>
          </a:xfrm>
          <a:prstGeom prst="roundRect">
            <a:avLst>
              <a:gd fmla="val 24532" name="adj"/>
            </a:avLst>
          </a:prstGeom>
          <a:solidFill>
            <a:schemeClr val="accent4">
              <a:alpha val="80000"/>
            </a:scheme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pic>
        <p:nvPicPr>
          <p:cNvPr descr="Image result for city" id="89" name="Google Shape;89;p16"/>
          <p:cNvPicPr preferRelativeResize="0"/>
          <p:nvPr/>
        </p:nvPicPr>
        <p:blipFill rotWithShape="1">
          <a:blip r:embed="rId3">
            <a:alphaModFix/>
          </a:blip>
          <a:srcRect b="25669" l="21572" r="15479" t="18049"/>
          <a:stretch/>
        </p:blipFill>
        <p:spPr>
          <a:xfrm>
            <a:off x="1" y="0"/>
            <a:ext cx="9144000" cy="5143502"/>
          </a:xfrm>
          <a:prstGeom prst="rect">
            <a:avLst/>
          </a:prstGeom>
          <a:noFill/>
          <a:ln>
            <a:noFill/>
          </a:ln>
        </p:spPr>
      </p:pic>
      <p:sp>
        <p:nvSpPr>
          <p:cNvPr id="90" name="Google Shape;90;p16"/>
          <p:cNvSpPr/>
          <p:nvPr/>
        </p:nvSpPr>
        <p:spPr>
          <a:xfrm>
            <a:off x="1" y="0"/>
            <a:ext cx="9144000" cy="5143500"/>
          </a:xfrm>
          <a:prstGeom prst="rect">
            <a:avLst/>
          </a:prstGeom>
          <a:solidFill>
            <a:schemeClr val="lt1">
              <a:alpha val="87840"/>
            </a:scheme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91" name="Google Shape;91;p16"/>
          <p:cNvSpPr/>
          <p:nvPr/>
        </p:nvSpPr>
        <p:spPr>
          <a:xfrm rot="-1732908">
            <a:off x="-388316" y="4655731"/>
            <a:ext cx="975768" cy="975768"/>
          </a:xfrm>
          <a:prstGeom prst="roundRect">
            <a:avLst>
              <a:gd fmla="val 24532" name="adj"/>
            </a:avLst>
          </a:prstGeom>
          <a:solidFill>
            <a:schemeClr val="accent4">
              <a:alpha val="80000"/>
            </a:scheme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92" name="Google Shape;92;p16"/>
          <p:cNvSpPr/>
          <p:nvPr/>
        </p:nvSpPr>
        <p:spPr>
          <a:xfrm>
            <a:off x="4086903" y="1104750"/>
            <a:ext cx="454800" cy="454800"/>
          </a:xfrm>
          <a:prstGeom prst="ellipse">
            <a:avLst/>
          </a:prstGeom>
          <a:solidFill>
            <a:schemeClr val="accent4">
              <a:alpha val="87840"/>
            </a:scheme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800"/>
              <a:buFont typeface="Arial"/>
              <a:buNone/>
            </a:pPr>
            <a:r>
              <a:t/>
            </a:r>
            <a:endParaRPr b="0" i="0" sz="800" u="none" cap="none" strike="noStrike">
              <a:solidFill>
                <a:schemeClr val="lt1"/>
              </a:solidFill>
              <a:latin typeface="Calibri"/>
              <a:ea typeface="Calibri"/>
              <a:cs typeface="Calibri"/>
              <a:sym typeface="Calibri"/>
            </a:endParaRPr>
          </a:p>
        </p:txBody>
      </p:sp>
      <p:sp>
        <p:nvSpPr>
          <p:cNvPr id="93" name="Google Shape;93;p16"/>
          <p:cNvSpPr/>
          <p:nvPr/>
        </p:nvSpPr>
        <p:spPr>
          <a:xfrm>
            <a:off x="4086902" y="1951388"/>
            <a:ext cx="454800" cy="454800"/>
          </a:xfrm>
          <a:prstGeom prst="ellipse">
            <a:avLst/>
          </a:prstGeom>
          <a:solidFill>
            <a:schemeClr val="accent4">
              <a:alpha val="87840"/>
            </a:scheme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800"/>
              <a:buFont typeface="Arial"/>
              <a:buNone/>
            </a:pPr>
            <a:r>
              <a:t/>
            </a:r>
            <a:endParaRPr b="0" i="0" sz="800" u="none" cap="none" strike="noStrike">
              <a:solidFill>
                <a:schemeClr val="lt1"/>
              </a:solidFill>
              <a:latin typeface="Calibri"/>
              <a:ea typeface="Calibri"/>
              <a:cs typeface="Calibri"/>
              <a:sym typeface="Calibri"/>
            </a:endParaRPr>
          </a:p>
        </p:txBody>
      </p:sp>
      <p:sp>
        <p:nvSpPr>
          <p:cNvPr id="94" name="Google Shape;94;p16"/>
          <p:cNvSpPr txBox="1"/>
          <p:nvPr/>
        </p:nvSpPr>
        <p:spPr>
          <a:xfrm>
            <a:off x="4294913" y="1300163"/>
            <a:ext cx="2898000" cy="5079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rPr b="0" i="0" lang="id" sz="1400" u="none" cap="none" strike="noStrike">
                <a:solidFill>
                  <a:schemeClr val="dk1"/>
                </a:solidFill>
                <a:latin typeface="Montserrat"/>
                <a:ea typeface="Montserrat"/>
                <a:cs typeface="Montserrat"/>
                <a:sym typeface="Montserrat"/>
              </a:rPr>
              <a:t>Understand Fundamental of Unsupervised Learning - Dimensionality Reduction</a:t>
            </a:r>
            <a:endParaRPr b="0" i="0" sz="1100" u="none" cap="none" strike="noStrike">
              <a:solidFill>
                <a:schemeClr val="dk1"/>
              </a:solidFill>
              <a:latin typeface="Montserrat"/>
              <a:ea typeface="Montserrat"/>
              <a:cs typeface="Montserrat"/>
              <a:sym typeface="Montserrat"/>
            </a:endParaRPr>
          </a:p>
        </p:txBody>
      </p:sp>
      <p:sp>
        <p:nvSpPr>
          <p:cNvPr id="95" name="Google Shape;95;p16"/>
          <p:cNvSpPr txBox="1"/>
          <p:nvPr/>
        </p:nvSpPr>
        <p:spPr>
          <a:xfrm>
            <a:off x="4266338" y="2146406"/>
            <a:ext cx="2898000" cy="5079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rPr b="0" i="0" lang="id" sz="1400" u="none" cap="none" strike="noStrike">
                <a:solidFill>
                  <a:schemeClr val="dk1"/>
                </a:solidFill>
                <a:latin typeface="Montserrat"/>
                <a:ea typeface="Montserrat"/>
                <a:cs typeface="Montserrat"/>
                <a:sym typeface="Montserrat"/>
              </a:rPr>
              <a:t>Understand the concept of Principal Component Analysis</a:t>
            </a:r>
            <a:endParaRPr b="0" i="0" sz="1400" u="none" cap="none" strike="noStrike">
              <a:solidFill>
                <a:schemeClr val="dk1"/>
              </a:solidFill>
              <a:latin typeface="Montserrat"/>
              <a:ea typeface="Montserrat"/>
              <a:cs typeface="Montserrat"/>
              <a:sym typeface="Montserrat"/>
            </a:endParaRPr>
          </a:p>
        </p:txBody>
      </p:sp>
      <p:sp>
        <p:nvSpPr>
          <p:cNvPr id="96" name="Google Shape;96;p16"/>
          <p:cNvSpPr txBox="1"/>
          <p:nvPr/>
        </p:nvSpPr>
        <p:spPr>
          <a:xfrm>
            <a:off x="3986606" y="3962467"/>
            <a:ext cx="3665700" cy="6693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200"/>
              <a:buFont typeface="Arial"/>
              <a:buNone/>
            </a:pPr>
            <a:r>
              <a:rPr b="0" i="1" lang="id" sz="1400" u="none" cap="none" strike="noStrike">
                <a:solidFill>
                  <a:srgbClr val="262626"/>
                </a:solidFill>
                <a:latin typeface="Montserrat"/>
                <a:ea typeface="Montserrat"/>
                <a:cs typeface="Montserrat"/>
                <a:sym typeface="Montserrat"/>
              </a:rPr>
              <a:t>*) Make sure you’ve already completed the session of Python for Data Science and Stats. </a:t>
            </a:r>
            <a:endParaRPr b="0" i="1" sz="1400" u="none" cap="none" strike="noStrike">
              <a:solidFill>
                <a:srgbClr val="262626"/>
              </a:solidFill>
              <a:latin typeface="Montserrat"/>
              <a:ea typeface="Montserrat"/>
              <a:cs typeface="Montserrat"/>
              <a:sym typeface="Montserrat"/>
            </a:endParaRPr>
          </a:p>
        </p:txBody>
      </p:sp>
      <p:pic>
        <p:nvPicPr>
          <p:cNvPr id="97" name="Google Shape;97;p16"/>
          <p:cNvPicPr preferRelativeResize="0"/>
          <p:nvPr/>
        </p:nvPicPr>
        <p:blipFill rotWithShape="1">
          <a:blip r:embed="rId4">
            <a:alphaModFix/>
          </a:blip>
          <a:srcRect b="0" l="0" r="0" t="0"/>
          <a:stretch/>
        </p:blipFill>
        <p:spPr>
          <a:xfrm>
            <a:off x="8618953" y="0"/>
            <a:ext cx="466549" cy="315468"/>
          </a:xfrm>
          <a:prstGeom prst="rect">
            <a:avLst/>
          </a:prstGeom>
          <a:noFill/>
          <a:ln>
            <a:noFill/>
          </a:ln>
        </p:spPr>
      </p:pic>
      <p:sp>
        <p:nvSpPr>
          <p:cNvPr id="98" name="Google Shape;98;p16"/>
          <p:cNvSpPr txBox="1"/>
          <p:nvPr/>
        </p:nvSpPr>
        <p:spPr>
          <a:xfrm>
            <a:off x="159235" y="73303"/>
            <a:ext cx="5971800" cy="6927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4100"/>
              <a:buFont typeface="Arial"/>
              <a:buNone/>
            </a:pPr>
            <a:r>
              <a:rPr b="1" i="0" lang="id" sz="4100" u="none" cap="none" strike="noStrike">
                <a:solidFill>
                  <a:srgbClr val="262626"/>
                </a:solidFill>
                <a:latin typeface="Montserrat"/>
                <a:ea typeface="Montserrat"/>
                <a:cs typeface="Montserrat"/>
                <a:sym typeface="Montserrat"/>
              </a:rPr>
              <a:t>Objectives</a:t>
            </a:r>
            <a:endParaRPr b="0" i="0" sz="5400" u="none" cap="none" strike="noStrike">
              <a:solidFill>
                <a:srgbClr val="262626"/>
              </a:solidFill>
              <a:latin typeface="Montserrat"/>
              <a:ea typeface="Montserrat"/>
              <a:cs typeface="Montserrat"/>
              <a:sym typeface="Montserrat"/>
            </a:endParaRPr>
          </a:p>
        </p:txBody>
      </p:sp>
      <p:pic>
        <p:nvPicPr>
          <p:cNvPr id="99" name="Google Shape;99;p16"/>
          <p:cNvPicPr preferRelativeResize="0"/>
          <p:nvPr/>
        </p:nvPicPr>
        <p:blipFill rotWithShape="1">
          <a:blip r:embed="rId5">
            <a:alphaModFix/>
          </a:blip>
          <a:srcRect b="0" l="0" r="0" t="0"/>
          <a:stretch/>
        </p:blipFill>
        <p:spPr>
          <a:xfrm>
            <a:off x="279833" y="819113"/>
            <a:ext cx="3429023" cy="5143506"/>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pic>
        <p:nvPicPr>
          <p:cNvPr descr="Image result for city" id="104" name="Google Shape;104;p17"/>
          <p:cNvPicPr preferRelativeResize="0"/>
          <p:nvPr/>
        </p:nvPicPr>
        <p:blipFill rotWithShape="1">
          <a:blip r:embed="rId3">
            <a:alphaModFix/>
          </a:blip>
          <a:srcRect b="25669" l="21572" r="15479" t="18049"/>
          <a:stretch/>
        </p:blipFill>
        <p:spPr>
          <a:xfrm>
            <a:off x="1" y="0"/>
            <a:ext cx="9144000" cy="5143502"/>
          </a:xfrm>
          <a:prstGeom prst="rect">
            <a:avLst/>
          </a:prstGeom>
          <a:noFill/>
          <a:ln>
            <a:noFill/>
          </a:ln>
        </p:spPr>
      </p:pic>
      <p:sp>
        <p:nvSpPr>
          <p:cNvPr id="105" name="Google Shape;105;p17"/>
          <p:cNvSpPr/>
          <p:nvPr/>
        </p:nvSpPr>
        <p:spPr>
          <a:xfrm>
            <a:off x="1" y="0"/>
            <a:ext cx="9144000" cy="5143500"/>
          </a:xfrm>
          <a:prstGeom prst="rect">
            <a:avLst/>
          </a:prstGeom>
          <a:solidFill>
            <a:schemeClr val="lt1">
              <a:alpha val="87840"/>
            </a:scheme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106" name="Google Shape;106;p17"/>
          <p:cNvSpPr/>
          <p:nvPr/>
        </p:nvSpPr>
        <p:spPr>
          <a:xfrm>
            <a:off x="8224277" y="523805"/>
            <a:ext cx="791400" cy="791400"/>
          </a:xfrm>
          <a:prstGeom prst="ellipse">
            <a:avLst/>
          </a:prstGeom>
          <a:solidFill>
            <a:schemeClr val="accent4">
              <a:alpha val="87840"/>
            </a:scheme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800"/>
              <a:buFont typeface="Arial"/>
              <a:buNone/>
            </a:pPr>
            <a:r>
              <a:t/>
            </a:r>
            <a:endParaRPr b="0" i="0" sz="800" u="none" cap="none" strike="noStrike">
              <a:solidFill>
                <a:schemeClr val="lt1"/>
              </a:solidFill>
              <a:latin typeface="Calibri"/>
              <a:ea typeface="Calibri"/>
              <a:cs typeface="Calibri"/>
              <a:sym typeface="Calibri"/>
            </a:endParaRPr>
          </a:p>
        </p:txBody>
      </p:sp>
      <p:sp>
        <p:nvSpPr>
          <p:cNvPr id="107" name="Google Shape;107;p17"/>
          <p:cNvSpPr/>
          <p:nvPr/>
        </p:nvSpPr>
        <p:spPr>
          <a:xfrm rot="-1732908">
            <a:off x="-388316" y="4655731"/>
            <a:ext cx="975768" cy="975768"/>
          </a:xfrm>
          <a:prstGeom prst="roundRect">
            <a:avLst>
              <a:gd fmla="val 24532" name="adj"/>
            </a:avLst>
          </a:prstGeom>
          <a:solidFill>
            <a:schemeClr val="accent4">
              <a:alpha val="80000"/>
            </a:scheme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108" name="Google Shape;108;p17"/>
          <p:cNvSpPr txBox="1"/>
          <p:nvPr/>
        </p:nvSpPr>
        <p:spPr>
          <a:xfrm>
            <a:off x="1524207" y="2121461"/>
            <a:ext cx="1384200" cy="5310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500"/>
              <a:buFont typeface="Arial"/>
              <a:buNone/>
            </a:pPr>
            <a:r>
              <a:t/>
            </a:r>
            <a:endParaRPr b="0" i="0" sz="1500" u="none" cap="none" strike="noStrike">
              <a:solidFill>
                <a:schemeClr val="dk1"/>
              </a:solidFill>
              <a:latin typeface="Montserrat"/>
              <a:ea typeface="Montserrat"/>
              <a:cs typeface="Montserrat"/>
              <a:sym typeface="Montserrat"/>
            </a:endParaRPr>
          </a:p>
        </p:txBody>
      </p:sp>
      <p:sp>
        <p:nvSpPr>
          <p:cNvPr id="109" name="Google Shape;109;p17"/>
          <p:cNvSpPr/>
          <p:nvPr/>
        </p:nvSpPr>
        <p:spPr>
          <a:xfrm>
            <a:off x="324442" y="1932758"/>
            <a:ext cx="548400" cy="548400"/>
          </a:xfrm>
          <a:prstGeom prst="ellipse">
            <a:avLst/>
          </a:prstGeom>
          <a:solidFill>
            <a:schemeClr val="accent4">
              <a:alpha val="87840"/>
            </a:scheme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800"/>
              <a:buFont typeface="Arial"/>
              <a:buNone/>
            </a:pPr>
            <a:r>
              <a:t/>
            </a:r>
            <a:endParaRPr b="0" i="0" sz="800" u="none" cap="none" strike="noStrike">
              <a:solidFill>
                <a:schemeClr val="lt1"/>
              </a:solidFill>
              <a:latin typeface="Calibri"/>
              <a:ea typeface="Calibri"/>
              <a:cs typeface="Calibri"/>
              <a:sym typeface="Calibri"/>
            </a:endParaRPr>
          </a:p>
        </p:txBody>
      </p:sp>
      <p:sp>
        <p:nvSpPr>
          <p:cNvPr id="110" name="Google Shape;110;p17"/>
          <p:cNvSpPr txBox="1"/>
          <p:nvPr/>
        </p:nvSpPr>
        <p:spPr>
          <a:xfrm>
            <a:off x="683438" y="2118694"/>
            <a:ext cx="3460800" cy="5310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500"/>
              <a:buFont typeface="Arial"/>
              <a:buNone/>
            </a:pPr>
            <a:r>
              <a:rPr b="0" i="0" lang="id" sz="1500" u="none" cap="none" strike="noStrike">
                <a:solidFill>
                  <a:schemeClr val="dk1"/>
                </a:solidFill>
                <a:latin typeface="Montserrat"/>
                <a:ea typeface="Montserrat"/>
                <a:cs typeface="Montserrat"/>
                <a:sym typeface="Montserrat"/>
              </a:rPr>
              <a:t>Introduction to Dimensionality Reduction</a:t>
            </a:r>
            <a:endParaRPr b="0" i="0" sz="1500" u="none" cap="none" strike="noStrike">
              <a:solidFill>
                <a:schemeClr val="dk1"/>
              </a:solidFill>
              <a:latin typeface="Montserrat"/>
              <a:ea typeface="Montserrat"/>
              <a:cs typeface="Montserrat"/>
              <a:sym typeface="Montserrat"/>
            </a:endParaRPr>
          </a:p>
        </p:txBody>
      </p:sp>
      <p:sp>
        <p:nvSpPr>
          <p:cNvPr id="111" name="Google Shape;111;p17"/>
          <p:cNvSpPr/>
          <p:nvPr/>
        </p:nvSpPr>
        <p:spPr>
          <a:xfrm>
            <a:off x="368050" y="2598253"/>
            <a:ext cx="548400" cy="548400"/>
          </a:xfrm>
          <a:prstGeom prst="ellipse">
            <a:avLst/>
          </a:prstGeom>
          <a:solidFill>
            <a:schemeClr val="accent4">
              <a:alpha val="87840"/>
            </a:scheme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800"/>
              <a:buFont typeface="Arial"/>
              <a:buNone/>
            </a:pPr>
            <a:r>
              <a:t/>
            </a:r>
            <a:endParaRPr b="0" i="0" sz="800" u="none" cap="none" strike="noStrike">
              <a:solidFill>
                <a:schemeClr val="lt1"/>
              </a:solidFill>
              <a:latin typeface="Calibri"/>
              <a:ea typeface="Calibri"/>
              <a:cs typeface="Calibri"/>
              <a:sym typeface="Calibri"/>
            </a:endParaRPr>
          </a:p>
        </p:txBody>
      </p:sp>
      <p:sp>
        <p:nvSpPr>
          <p:cNvPr id="112" name="Google Shape;112;p17"/>
          <p:cNvSpPr txBox="1"/>
          <p:nvPr/>
        </p:nvSpPr>
        <p:spPr>
          <a:xfrm>
            <a:off x="670257" y="2797219"/>
            <a:ext cx="2980800" cy="5310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500"/>
              <a:buFont typeface="Arial"/>
              <a:buNone/>
            </a:pPr>
            <a:r>
              <a:rPr b="0" i="0" lang="id" sz="1500" u="none" cap="none" strike="noStrike">
                <a:solidFill>
                  <a:schemeClr val="dk1"/>
                </a:solidFill>
                <a:latin typeface="Montserrat"/>
                <a:ea typeface="Montserrat"/>
                <a:cs typeface="Montserrat"/>
                <a:sym typeface="Montserrat"/>
              </a:rPr>
              <a:t>Principal Component Analysis</a:t>
            </a:r>
            <a:endParaRPr b="0" i="0" sz="1500" u="none" cap="none" strike="noStrike">
              <a:solidFill>
                <a:schemeClr val="dk1"/>
              </a:solidFill>
              <a:latin typeface="Montserrat"/>
              <a:ea typeface="Montserrat"/>
              <a:cs typeface="Montserrat"/>
              <a:sym typeface="Montserrat"/>
            </a:endParaRPr>
          </a:p>
          <a:p>
            <a:pPr indent="0" lvl="0" marL="0" marR="0" rtl="0" algn="ctr">
              <a:lnSpc>
                <a:spcPct val="100000"/>
              </a:lnSpc>
              <a:spcBef>
                <a:spcPts val="0"/>
              </a:spcBef>
              <a:spcAft>
                <a:spcPts val="0"/>
              </a:spcAft>
              <a:buClr>
                <a:srgbClr val="000000"/>
              </a:buClr>
              <a:buSzPts val="1500"/>
              <a:buFont typeface="Arial"/>
              <a:buNone/>
            </a:pPr>
            <a:r>
              <a:t/>
            </a:r>
            <a:endParaRPr b="0" i="0" sz="1500" u="none" cap="none" strike="noStrike">
              <a:solidFill>
                <a:schemeClr val="dk1"/>
              </a:solidFill>
              <a:latin typeface="Montserrat"/>
              <a:ea typeface="Montserrat"/>
              <a:cs typeface="Montserrat"/>
              <a:sym typeface="Montserrat"/>
            </a:endParaRPr>
          </a:p>
        </p:txBody>
      </p:sp>
      <p:sp>
        <p:nvSpPr>
          <p:cNvPr id="113" name="Google Shape;113;p17"/>
          <p:cNvSpPr txBox="1"/>
          <p:nvPr/>
        </p:nvSpPr>
        <p:spPr>
          <a:xfrm>
            <a:off x="159235" y="73303"/>
            <a:ext cx="5971800" cy="6927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4100"/>
              <a:buFont typeface="Arial"/>
              <a:buNone/>
            </a:pPr>
            <a:r>
              <a:rPr b="1" i="0" lang="id" sz="4100" u="none" cap="none" strike="noStrike">
                <a:solidFill>
                  <a:srgbClr val="262626"/>
                </a:solidFill>
                <a:latin typeface="Montserrat"/>
                <a:ea typeface="Montserrat"/>
                <a:cs typeface="Montserrat"/>
                <a:sym typeface="Montserrat"/>
              </a:rPr>
              <a:t>What are we going to learn today?</a:t>
            </a:r>
            <a:endParaRPr b="0" i="0" sz="5400" u="none" cap="none" strike="noStrike">
              <a:solidFill>
                <a:srgbClr val="262626"/>
              </a:solidFill>
              <a:latin typeface="Montserrat"/>
              <a:ea typeface="Montserrat"/>
              <a:cs typeface="Montserrat"/>
              <a:sym typeface="Montserrat"/>
            </a:endParaRPr>
          </a:p>
        </p:txBody>
      </p:sp>
      <p:pic>
        <p:nvPicPr>
          <p:cNvPr id="114" name="Google Shape;114;p17"/>
          <p:cNvPicPr preferRelativeResize="0"/>
          <p:nvPr/>
        </p:nvPicPr>
        <p:blipFill rotWithShape="1">
          <a:blip r:embed="rId4">
            <a:alphaModFix/>
          </a:blip>
          <a:srcRect b="0" l="0" r="0" t="0"/>
          <a:stretch/>
        </p:blipFill>
        <p:spPr>
          <a:xfrm>
            <a:off x="8618953" y="0"/>
            <a:ext cx="466549" cy="315468"/>
          </a:xfrm>
          <a:prstGeom prst="rect">
            <a:avLst/>
          </a:prstGeom>
          <a:noFill/>
          <a:ln>
            <a:noFill/>
          </a:ln>
        </p:spPr>
      </p:pic>
      <p:sp>
        <p:nvSpPr>
          <p:cNvPr id="115" name="Google Shape;115;p17"/>
          <p:cNvSpPr/>
          <p:nvPr/>
        </p:nvSpPr>
        <p:spPr>
          <a:xfrm>
            <a:off x="381213" y="3271060"/>
            <a:ext cx="548400" cy="548400"/>
          </a:xfrm>
          <a:prstGeom prst="ellipse">
            <a:avLst/>
          </a:prstGeom>
          <a:solidFill>
            <a:schemeClr val="accent4">
              <a:alpha val="87840"/>
            </a:scheme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800"/>
              <a:buFont typeface="Arial"/>
              <a:buNone/>
            </a:pPr>
            <a:r>
              <a:t/>
            </a:r>
            <a:endParaRPr b="0" i="0" sz="800" u="none" cap="none" strike="noStrike">
              <a:solidFill>
                <a:schemeClr val="lt1"/>
              </a:solidFill>
              <a:latin typeface="Calibri"/>
              <a:ea typeface="Calibri"/>
              <a:cs typeface="Calibri"/>
              <a:sym typeface="Calibri"/>
            </a:endParaRPr>
          </a:p>
        </p:txBody>
      </p:sp>
      <p:sp>
        <p:nvSpPr>
          <p:cNvPr id="116" name="Google Shape;116;p17"/>
          <p:cNvSpPr txBox="1"/>
          <p:nvPr/>
        </p:nvSpPr>
        <p:spPr>
          <a:xfrm>
            <a:off x="675710" y="3470025"/>
            <a:ext cx="2528400" cy="5310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500"/>
              <a:buFont typeface="Arial"/>
              <a:buNone/>
            </a:pPr>
            <a:r>
              <a:rPr b="0" i="0" lang="id" sz="1500" u="none" cap="none" strike="noStrike">
                <a:solidFill>
                  <a:schemeClr val="dk1"/>
                </a:solidFill>
                <a:latin typeface="Montserrat"/>
                <a:ea typeface="Montserrat"/>
                <a:cs typeface="Montserrat"/>
                <a:sym typeface="Montserrat"/>
              </a:rPr>
              <a:t>Hands On</a:t>
            </a:r>
            <a:endParaRPr b="0" i="0" sz="1500" u="none" cap="none" strike="noStrike">
              <a:solidFill>
                <a:schemeClr val="dk1"/>
              </a:solidFill>
              <a:latin typeface="Montserrat"/>
              <a:ea typeface="Montserrat"/>
              <a:cs typeface="Montserrat"/>
              <a:sym typeface="Montserrat"/>
            </a:endParaRPr>
          </a:p>
          <a:p>
            <a:pPr indent="0" lvl="0" marL="0" marR="0" rtl="0" algn="ctr">
              <a:lnSpc>
                <a:spcPct val="100000"/>
              </a:lnSpc>
              <a:spcBef>
                <a:spcPts val="0"/>
              </a:spcBef>
              <a:spcAft>
                <a:spcPts val="0"/>
              </a:spcAft>
              <a:buClr>
                <a:srgbClr val="000000"/>
              </a:buClr>
              <a:buSzPts val="1500"/>
              <a:buFont typeface="Arial"/>
              <a:buNone/>
            </a:pPr>
            <a:r>
              <a:t/>
            </a:r>
            <a:endParaRPr b="0" i="0" sz="1500" u="none" cap="none" strike="noStrike">
              <a:solidFill>
                <a:schemeClr val="dk1"/>
              </a:solidFill>
              <a:latin typeface="Montserrat"/>
              <a:ea typeface="Montserrat"/>
              <a:cs typeface="Montserrat"/>
              <a:sym typeface="Montserrat"/>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pic>
        <p:nvPicPr>
          <p:cNvPr descr="Image result for city" id="121" name="Google Shape;121;p18"/>
          <p:cNvPicPr preferRelativeResize="0"/>
          <p:nvPr/>
        </p:nvPicPr>
        <p:blipFill rotWithShape="1">
          <a:blip r:embed="rId3">
            <a:alphaModFix/>
          </a:blip>
          <a:srcRect b="25669" l="21572" r="15479" t="18049"/>
          <a:stretch/>
        </p:blipFill>
        <p:spPr>
          <a:xfrm>
            <a:off x="1" y="0"/>
            <a:ext cx="9144000" cy="5143502"/>
          </a:xfrm>
          <a:prstGeom prst="rect">
            <a:avLst/>
          </a:prstGeom>
          <a:noFill/>
          <a:ln>
            <a:noFill/>
          </a:ln>
        </p:spPr>
      </p:pic>
      <p:sp>
        <p:nvSpPr>
          <p:cNvPr id="122" name="Google Shape;122;p18"/>
          <p:cNvSpPr/>
          <p:nvPr/>
        </p:nvSpPr>
        <p:spPr>
          <a:xfrm>
            <a:off x="1" y="0"/>
            <a:ext cx="9144000" cy="5143500"/>
          </a:xfrm>
          <a:prstGeom prst="rect">
            <a:avLst/>
          </a:prstGeom>
          <a:solidFill>
            <a:schemeClr val="lt1">
              <a:alpha val="88630"/>
            </a:scheme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123" name="Google Shape;123;p18"/>
          <p:cNvSpPr/>
          <p:nvPr/>
        </p:nvSpPr>
        <p:spPr>
          <a:xfrm>
            <a:off x="8224277" y="523805"/>
            <a:ext cx="791400" cy="791400"/>
          </a:xfrm>
          <a:prstGeom prst="ellipse">
            <a:avLst/>
          </a:prstGeom>
          <a:solidFill>
            <a:schemeClr val="accent4">
              <a:alpha val="88630"/>
            </a:scheme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800"/>
              <a:buFont typeface="Arial"/>
              <a:buNone/>
            </a:pPr>
            <a:r>
              <a:t/>
            </a:r>
            <a:endParaRPr b="0" i="0" sz="800" u="none" cap="none" strike="noStrike">
              <a:solidFill>
                <a:schemeClr val="lt1"/>
              </a:solidFill>
              <a:latin typeface="Calibri"/>
              <a:ea typeface="Calibri"/>
              <a:cs typeface="Calibri"/>
              <a:sym typeface="Calibri"/>
            </a:endParaRPr>
          </a:p>
        </p:txBody>
      </p:sp>
      <p:sp>
        <p:nvSpPr>
          <p:cNvPr id="124" name="Google Shape;124;p18"/>
          <p:cNvSpPr/>
          <p:nvPr/>
        </p:nvSpPr>
        <p:spPr>
          <a:xfrm rot="-1732908">
            <a:off x="-388316" y="4655731"/>
            <a:ext cx="975768" cy="975768"/>
          </a:xfrm>
          <a:prstGeom prst="roundRect">
            <a:avLst>
              <a:gd fmla="val 24532" name="adj"/>
            </a:avLst>
          </a:prstGeom>
          <a:solidFill>
            <a:schemeClr val="accent4">
              <a:alpha val="80000"/>
            </a:scheme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125" name="Google Shape;125;p18"/>
          <p:cNvSpPr txBox="1"/>
          <p:nvPr/>
        </p:nvSpPr>
        <p:spPr>
          <a:xfrm>
            <a:off x="1524207" y="2121461"/>
            <a:ext cx="1384200" cy="5310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500"/>
              <a:buFont typeface="Arial"/>
              <a:buNone/>
            </a:pPr>
            <a:r>
              <a:t/>
            </a:r>
            <a:endParaRPr b="0" i="0" sz="1500" u="none" cap="none" strike="noStrike">
              <a:solidFill>
                <a:schemeClr val="dk1"/>
              </a:solidFill>
              <a:latin typeface="Montserrat"/>
              <a:ea typeface="Montserrat"/>
              <a:cs typeface="Montserrat"/>
              <a:sym typeface="Montserrat"/>
            </a:endParaRPr>
          </a:p>
        </p:txBody>
      </p:sp>
      <p:pic>
        <p:nvPicPr>
          <p:cNvPr id="126" name="Google Shape;126;p18"/>
          <p:cNvPicPr preferRelativeResize="0"/>
          <p:nvPr/>
        </p:nvPicPr>
        <p:blipFill rotWithShape="1">
          <a:blip r:embed="rId4">
            <a:alphaModFix/>
          </a:blip>
          <a:srcRect b="0" l="0" r="0" t="0"/>
          <a:stretch/>
        </p:blipFill>
        <p:spPr>
          <a:xfrm>
            <a:off x="8618953" y="0"/>
            <a:ext cx="466549" cy="315468"/>
          </a:xfrm>
          <a:prstGeom prst="rect">
            <a:avLst/>
          </a:prstGeom>
          <a:noFill/>
          <a:ln>
            <a:noFill/>
          </a:ln>
        </p:spPr>
      </p:pic>
      <p:sp>
        <p:nvSpPr>
          <p:cNvPr id="127" name="Google Shape;127;p18"/>
          <p:cNvSpPr txBox="1"/>
          <p:nvPr/>
        </p:nvSpPr>
        <p:spPr>
          <a:xfrm>
            <a:off x="228600" y="228600"/>
            <a:ext cx="7324800" cy="10794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2700"/>
              <a:buFont typeface="Arial"/>
              <a:buNone/>
            </a:pPr>
            <a:r>
              <a:rPr b="1" i="0" lang="id" sz="2700" u="none" cap="none" strike="noStrike">
                <a:solidFill>
                  <a:srgbClr val="000000"/>
                </a:solidFill>
                <a:latin typeface="Montserrat"/>
                <a:ea typeface="Montserrat"/>
                <a:cs typeface="Montserrat"/>
                <a:sym typeface="Montserrat"/>
              </a:rPr>
              <a:t>Dimensional Reduction</a:t>
            </a:r>
            <a:r>
              <a:rPr b="1" lang="id" sz="2700">
                <a:latin typeface="Montserrat"/>
                <a:ea typeface="Montserrat"/>
                <a:cs typeface="Montserrat"/>
                <a:sym typeface="Montserrat"/>
              </a:rPr>
              <a:t> Ilustration</a:t>
            </a:r>
            <a:endParaRPr b="1" i="0" sz="2700" u="none" cap="none" strike="noStrike">
              <a:solidFill>
                <a:srgbClr val="000000"/>
              </a:solidFill>
              <a:latin typeface="Montserrat"/>
              <a:ea typeface="Montserrat"/>
              <a:cs typeface="Montserrat"/>
              <a:sym typeface="Montserrat"/>
            </a:endParaRPr>
          </a:p>
        </p:txBody>
      </p:sp>
      <p:sp>
        <p:nvSpPr>
          <p:cNvPr id="128" name="Google Shape;128;p18"/>
          <p:cNvSpPr txBox="1"/>
          <p:nvPr/>
        </p:nvSpPr>
        <p:spPr>
          <a:xfrm>
            <a:off x="173525" y="1154000"/>
            <a:ext cx="7833000" cy="20319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id" sz="2000">
                <a:latin typeface="Montserrat"/>
                <a:ea typeface="Montserrat"/>
                <a:cs typeface="Montserrat"/>
                <a:sym typeface="Montserrat"/>
              </a:rPr>
              <a:t>Untuk menceritakan bagaimana wajah pacar kita waktu SMA, tidak perlu disebutkan hidungnya mancung, kulitnya halus, rambutnya indah tergerai dan sebagainya. Tapi cukup katakan ‘Pacar saya waktu SMA orangnya cantik’. Kata ‘cantik’ sudah mampu menggambarkan uraian sebelumnya.</a:t>
            </a:r>
            <a:endParaRPr sz="2000">
              <a:latin typeface="Montserrat"/>
              <a:ea typeface="Montserrat"/>
              <a:cs typeface="Montserrat"/>
              <a:sym typeface="Montserrat"/>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19"/>
          <p:cNvSpPr/>
          <p:nvPr/>
        </p:nvSpPr>
        <p:spPr>
          <a:xfrm>
            <a:off x="8224277" y="523805"/>
            <a:ext cx="791400" cy="791400"/>
          </a:xfrm>
          <a:prstGeom prst="ellipse">
            <a:avLst/>
          </a:prstGeom>
          <a:solidFill>
            <a:schemeClr val="accent4">
              <a:alpha val="88630"/>
            </a:scheme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800"/>
              <a:buFont typeface="Arial"/>
              <a:buNone/>
            </a:pPr>
            <a:r>
              <a:t/>
            </a:r>
            <a:endParaRPr b="0" i="0" sz="800" u="none" cap="none" strike="noStrike">
              <a:solidFill>
                <a:schemeClr val="lt1"/>
              </a:solidFill>
              <a:latin typeface="Calibri"/>
              <a:ea typeface="Calibri"/>
              <a:cs typeface="Calibri"/>
              <a:sym typeface="Calibri"/>
            </a:endParaRPr>
          </a:p>
        </p:txBody>
      </p:sp>
      <p:sp>
        <p:nvSpPr>
          <p:cNvPr id="134" name="Google Shape;134;p19"/>
          <p:cNvSpPr/>
          <p:nvPr/>
        </p:nvSpPr>
        <p:spPr>
          <a:xfrm rot="-1732908">
            <a:off x="-388316" y="4655731"/>
            <a:ext cx="975768" cy="975768"/>
          </a:xfrm>
          <a:prstGeom prst="roundRect">
            <a:avLst>
              <a:gd fmla="val 24532" name="adj"/>
            </a:avLst>
          </a:prstGeom>
          <a:solidFill>
            <a:schemeClr val="accent4">
              <a:alpha val="80000"/>
            </a:scheme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135" name="Google Shape;135;p19"/>
          <p:cNvSpPr txBox="1"/>
          <p:nvPr/>
        </p:nvSpPr>
        <p:spPr>
          <a:xfrm>
            <a:off x="1524207" y="2121461"/>
            <a:ext cx="1384200" cy="5310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500"/>
              <a:buFont typeface="Arial"/>
              <a:buNone/>
            </a:pPr>
            <a:r>
              <a:t/>
            </a:r>
            <a:endParaRPr b="0" i="0" sz="1500" u="none" cap="none" strike="noStrike">
              <a:solidFill>
                <a:schemeClr val="dk1"/>
              </a:solidFill>
              <a:latin typeface="Montserrat"/>
              <a:ea typeface="Montserrat"/>
              <a:cs typeface="Montserrat"/>
              <a:sym typeface="Montserrat"/>
            </a:endParaRPr>
          </a:p>
        </p:txBody>
      </p:sp>
      <p:pic>
        <p:nvPicPr>
          <p:cNvPr id="136" name="Google Shape;136;p19"/>
          <p:cNvPicPr preferRelativeResize="0"/>
          <p:nvPr/>
        </p:nvPicPr>
        <p:blipFill rotWithShape="1">
          <a:blip r:embed="rId3">
            <a:alphaModFix/>
          </a:blip>
          <a:srcRect b="0" l="0" r="0" t="0"/>
          <a:stretch/>
        </p:blipFill>
        <p:spPr>
          <a:xfrm>
            <a:off x="8618953" y="0"/>
            <a:ext cx="466549" cy="315468"/>
          </a:xfrm>
          <a:prstGeom prst="rect">
            <a:avLst/>
          </a:prstGeom>
          <a:noFill/>
          <a:ln>
            <a:noFill/>
          </a:ln>
        </p:spPr>
      </p:pic>
      <p:sp>
        <p:nvSpPr>
          <p:cNvPr id="137" name="Google Shape;137;p19"/>
          <p:cNvSpPr txBox="1"/>
          <p:nvPr/>
        </p:nvSpPr>
        <p:spPr>
          <a:xfrm>
            <a:off x="228600" y="228600"/>
            <a:ext cx="7324800" cy="10794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2700"/>
              <a:buFont typeface="Arial"/>
              <a:buNone/>
            </a:pPr>
            <a:r>
              <a:rPr b="1" i="0" lang="id" sz="2700" u="none" cap="none" strike="noStrike">
                <a:solidFill>
                  <a:srgbClr val="000000"/>
                </a:solidFill>
                <a:latin typeface="Montserrat"/>
                <a:ea typeface="Montserrat"/>
                <a:cs typeface="Montserrat"/>
                <a:sym typeface="Montserrat"/>
              </a:rPr>
              <a:t>Unsupervised Learning (Dimensional Reduction)</a:t>
            </a:r>
            <a:endParaRPr b="1" i="0" sz="2700" u="none" cap="none" strike="noStrike">
              <a:solidFill>
                <a:srgbClr val="000000"/>
              </a:solidFill>
              <a:latin typeface="Montserrat"/>
              <a:ea typeface="Montserrat"/>
              <a:cs typeface="Montserrat"/>
              <a:sym typeface="Montserrat"/>
            </a:endParaRPr>
          </a:p>
        </p:txBody>
      </p:sp>
      <p:pic>
        <p:nvPicPr>
          <p:cNvPr descr="A Layman's Introduction to Principal Components | Hacker Noon" id="138" name="Google Shape;138;p19"/>
          <p:cNvPicPr preferRelativeResize="0"/>
          <p:nvPr/>
        </p:nvPicPr>
        <p:blipFill rotWithShape="1">
          <a:blip r:embed="rId4">
            <a:alphaModFix/>
          </a:blip>
          <a:srcRect b="0" l="0" r="0" t="0"/>
          <a:stretch/>
        </p:blipFill>
        <p:spPr>
          <a:xfrm>
            <a:off x="536098" y="1358385"/>
            <a:ext cx="7748076" cy="307200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pic>
        <p:nvPicPr>
          <p:cNvPr descr="Image result for city" id="143" name="Google Shape;143;p20"/>
          <p:cNvPicPr preferRelativeResize="0"/>
          <p:nvPr/>
        </p:nvPicPr>
        <p:blipFill rotWithShape="1">
          <a:blip r:embed="rId3">
            <a:alphaModFix/>
          </a:blip>
          <a:srcRect b="25669" l="21572" r="15479" t="18049"/>
          <a:stretch/>
        </p:blipFill>
        <p:spPr>
          <a:xfrm>
            <a:off x="1" y="0"/>
            <a:ext cx="9144000" cy="5143502"/>
          </a:xfrm>
          <a:prstGeom prst="rect">
            <a:avLst/>
          </a:prstGeom>
          <a:noFill/>
          <a:ln>
            <a:noFill/>
          </a:ln>
        </p:spPr>
      </p:pic>
      <p:sp>
        <p:nvSpPr>
          <p:cNvPr id="144" name="Google Shape;144;p20"/>
          <p:cNvSpPr/>
          <p:nvPr/>
        </p:nvSpPr>
        <p:spPr>
          <a:xfrm>
            <a:off x="1" y="0"/>
            <a:ext cx="9144000" cy="5143500"/>
          </a:xfrm>
          <a:prstGeom prst="rect">
            <a:avLst/>
          </a:prstGeom>
          <a:solidFill>
            <a:schemeClr val="accent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145" name="Google Shape;145;p20"/>
          <p:cNvSpPr/>
          <p:nvPr/>
        </p:nvSpPr>
        <p:spPr>
          <a:xfrm>
            <a:off x="8224277" y="523805"/>
            <a:ext cx="791400" cy="791400"/>
          </a:xfrm>
          <a:prstGeom prst="ellipse">
            <a:avLst/>
          </a:prstGeom>
          <a:solidFill>
            <a:srgbClr val="FFFFFF"/>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800"/>
              <a:buFont typeface="Arial"/>
              <a:buNone/>
            </a:pPr>
            <a:r>
              <a:t/>
            </a:r>
            <a:endParaRPr b="0" i="0" sz="800" u="none" cap="none" strike="noStrike">
              <a:solidFill>
                <a:schemeClr val="lt1"/>
              </a:solidFill>
              <a:latin typeface="Calibri"/>
              <a:ea typeface="Calibri"/>
              <a:cs typeface="Calibri"/>
              <a:sym typeface="Calibri"/>
            </a:endParaRPr>
          </a:p>
        </p:txBody>
      </p:sp>
      <p:sp>
        <p:nvSpPr>
          <p:cNvPr id="146" name="Google Shape;146;p20"/>
          <p:cNvSpPr/>
          <p:nvPr/>
        </p:nvSpPr>
        <p:spPr>
          <a:xfrm rot="-1732908">
            <a:off x="-388316" y="4655731"/>
            <a:ext cx="975768" cy="975768"/>
          </a:xfrm>
          <a:prstGeom prst="roundRect">
            <a:avLst>
              <a:gd fmla="val 24532" name="adj"/>
            </a:avLst>
          </a:prstGeom>
          <a:solidFill>
            <a:srgbClr val="FFFFFF"/>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147" name="Google Shape;147;p20"/>
          <p:cNvSpPr txBox="1"/>
          <p:nvPr/>
        </p:nvSpPr>
        <p:spPr>
          <a:xfrm>
            <a:off x="1524207" y="2121461"/>
            <a:ext cx="1384200" cy="5310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500"/>
              <a:buFont typeface="Arial"/>
              <a:buNone/>
            </a:pPr>
            <a:r>
              <a:t/>
            </a:r>
            <a:endParaRPr b="0" i="0" sz="1500" u="none" cap="none" strike="noStrike">
              <a:solidFill>
                <a:schemeClr val="dk1"/>
              </a:solidFill>
              <a:latin typeface="Montserrat"/>
              <a:ea typeface="Montserrat"/>
              <a:cs typeface="Montserrat"/>
              <a:sym typeface="Montserrat"/>
            </a:endParaRPr>
          </a:p>
        </p:txBody>
      </p:sp>
      <p:sp>
        <p:nvSpPr>
          <p:cNvPr id="148" name="Google Shape;148;p20"/>
          <p:cNvSpPr txBox="1"/>
          <p:nvPr/>
        </p:nvSpPr>
        <p:spPr>
          <a:xfrm>
            <a:off x="495938" y="644644"/>
            <a:ext cx="8049000" cy="38286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4100"/>
              <a:buFont typeface="Arial"/>
              <a:buNone/>
            </a:pPr>
            <a:r>
              <a:rPr b="1" i="0" lang="id" sz="5400" u="none" cap="none" strike="noStrike">
                <a:solidFill>
                  <a:srgbClr val="262626"/>
                </a:solidFill>
                <a:latin typeface="Montserrat"/>
                <a:ea typeface="Montserrat"/>
                <a:cs typeface="Montserrat"/>
                <a:sym typeface="Montserrat"/>
              </a:rPr>
              <a:t>Principal Component Analysis (PCA)</a:t>
            </a:r>
            <a:endParaRPr b="1" i="0" sz="5400" u="none" cap="none" strike="noStrike">
              <a:solidFill>
                <a:srgbClr val="262626"/>
              </a:solidFill>
              <a:latin typeface="Montserrat"/>
              <a:ea typeface="Montserrat"/>
              <a:cs typeface="Montserrat"/>
              <a:sym typeface="Montserrat"/>
            </a:endParaRPr>
          </a:p>
          <a:p>
            <a:pPr indent="-254000" lvl="0" marL="342900" marR="0" rtl="0" algn="l">
              <a:lnSpc>
                <a:spcPct val="150000"/>
              </a:lnSpc>
              <a:spcBef>
                <a:spcPts val="0"/>
              </a:spcBef>
              <a:spcAft>
                <a:spcPts val="0"/>
              </a:spcAft>
              <a:buClr>
                <a:srgbClr val="434343"/>
              </a:buClr>
              <a:buSzPts val="1400"/>
              <a:buFont typeface="Montserrat"/>
              <a:buChar char="-"/>
            </a:pPr>
            <a:r>
              <a:rPr b="1" i="0" lang="id" sz="1400" u="none" cap="none" strike="noStrike">
                <a:solidFill>
                  <a:srgbClr val="434343"/>
                </a:solidFill>
                <a:latin typeface="Montserrat"/>
                <a:ea typeface="Montserrat"/>
                <a:cs typeface="Montserrat"/>
                <a:sym typeface="Montserrat"/>
              </a:rPr>
              <a:t>Dimensionality Reduction </a:t>
            </a:r>
            <a:endParaRPr b="1" i="0" sz="1400" u="none" cap="none" strike="noStrike">
              <a:solidFill>
                <a:srgbClr val="434343"/>
              </a:solidFill>
              <a:latin typeface="Montserrat"/>
              <a:ea typeface="Montserrat"/>
              <a:cs typeface="Montserrat"/>
              <a:sym typeface="Montserrat"/>
            </a:endParaRPr>
          </a:p>
          <a:p>
            <a:pPr indent="-254000" lvl="0" marL="342900" marR="0" rtl="0" algn="l">
              <a:lnSpc>
                <a:spcPct val="150000"/>
              </a:lnSpc>
              <a:spcBef>
                <a:spcPts val="0"/>
              </a:spcBef>
              <a:spcAft>
                <a:spcPts val="0"/>
              </a:spcAft>
              <a:buClr>
                <a:srgbClr val="434343"/>
              </a:buClr>
              <a:buSzPts val="1400"/>
              <a:buFont typeface="Montserrat"/>
              <a:buChar char="-"/>
            </a:pPr>
            <a:r>
              <a:rPr b="1" lang="id">
                <a:solidFill>
                  <a:schemeClr val="dk2"/>
                </a:solidFill>
                <a:latin typeface="Montserrat"/>
                <a:ea typeface="Montserrat"/>
                <a:cs typeface="Montserrat"/>
                <a:sym typeface="Montserrat"/>
              </a:rPr>
              <a:t>Increasing interpretability but at the same time minimizing information loss</a:t>
            </a:r>
            <a:endParaRPr b="1">
              <a:solidFill>
                <a:schemeClr val="dk2"/>
              </a:solidFill>
              <a:latin typeface="Montserrat"/>
              <a:ea typeface="Montserrat"/>
              <a:cs typeface="Montserrat"/>
              <a:sym typeface="Montserrat"/>
            </a:endParaRPr>
          </a:p>
          <a:p>
            <a:pPr indent="0" lvl="0" marL="0" marR="0" rtl="0" algn="l">
              <a:lnSpc>
                <a:spcPct val="150000"/>
              </a:lnSpc>
              <a:spcBef>
                <a:spcPts val="0"/>
              </a:spcBef>
              <a:spcAft>
                <a:spcPts val="0"/>
              </a:spcAft>
              <a:buClr>
                <a:srgbClr val="000000"/>
              </a:buClr>
              <a:buSzPts val="1400"/>
              <a:buFont typeface="Arial"/>
              <a:buNone/>
            </a:pPr>
            <a:r>
              <a:t/>
            </a:r>
            <a:endParaRPr b="1">
              <a:solidFill>
                <a:srgbClr val="434343"/>
              </a:solidFill>
              <a:latin typeface="Montserrat"/>
              <a:ea typeface="Montserrat"/>
              <a:cs typeface="Montserrat"/>
              <a:sym typeface="Montserrat"/>
            </a:endParaRPr>
          </a:p>
          <a:p>
            <a:pPr indent="0" lvl="0" marL="0" marR="0" rtl="0" algn="l">
              <a:lnSpc>
                <a:spcPct val="150000"/>
              </a:lnSpc>
              <a:spcBef>
                <a:spcPts val="0"/>
              </a:spcBef>
              <a:spcAft>
                <a:spcPts val="0"/>
              </a:spcAft>
              <a:buClr>
                <a:srgbClr val="000000"/>
              </a:buClr>
              <a:buSzPts val="1400"/>
              <a:buFont typeface="Arial"/>
              <a:buNone/>
            </a:pPr>
            <a:r>
              <a:rPr b="1" i="0" lang="id" sz="1400" u="none" cap="none" strike="noStrike">
                <a:solidFill>
                  <a:srgbClr val="434343"/>
                </a:solidFill>
                <a:latin typeface="Montserrat"/>
                <a:ea typeface="Montserrat"/>
                <a:cs typeface="Montserrat"/>
                <a:sym typeface="Montserrat"/>
              </a:rPr>
              <a:t>Main Purpose:</a:t>
            </a:r>
            <a:endParaRPr b="1" i="0" sz="1400" u="none" cap="none" strike="noStrike">
              <a:solidFill>
                <a:srgbClr val="434343"/>
              </a:solidFill>
              <a:latin typeface="Montserrat"/>
              <a:ea typeface="Montserrat"/>
              <a:cs typeface="Montserrat"/>
              <a:sym typeface="Montserrat"/>
            </a:endParaRPr>
          </a:p>
          <a:p>
            <a:pPr indent="-254000" lvl="0" marL="342900" marR="0" rtl="0" algn="l">
              <a:lnSpc>
                <a:spcPct val="150000"/>
              </a:lnSpc>
              <a:spcBef>
                <a:spcPts val="0"/>
              </a:spcBef>
              <a:spcAft>
                <a:spcPts val="0"/>
              </a:spcAft>
              <a:buClr>
                <a:srgbClr val="434343"/>
              </a:buClr>
              <a:buSzPts val="1400"/>
              <a:buFont typeface="Montserrat"/>
              <a:buChar char="-"/>
            </a:pPr>
            <a:r>
              <a:rPr b="1" i="0" lang="id" sz="1400" u="none" cap="none" strike="noStrike">
                <a:solidFill>
                  <a:srgbClr val="434343"/>
                </a:solidFill>
                <a:latin typeface="Montserrat"/>
                <a:ea typeface="Montserrat"/>
                <a:cs typeface="Montserrat"/>
                <a:sym typeface="Montserrat"/>
              </a:rPr>
              <a:t>Data Compression - run the algorithm quickly: it’s not intended to improve the performance in accuracy</a:t>
            </a:r>
            <a:endParaRPr b="1" i="0" sz="1400" u="none" cap="none" strike="noStrike">
              <a:solidFill>
                <a:srgbClr val="434343"/>
              </a:solidFill>
              <a:latin typeface="Montserrat"/>
              <a:ea typeface="Montserrat"/>
              <a:cs typeface="Montserrat"/>
              <a:sym typeface="Montserrat"/>
            </a:endParaRPr>
          </a:p>
          <a:p>
            <a:pPr indent="-254000" lvl="0" marL="342900" marR="0" rtl="0" algn="l">
              <a:lnSpc>
                <a:spcPct val="150000"/>
              </a:lnSpc>
              <a:spcBef>
                <a:spcPts val="0"/>
              </a:spcBef>
              <a:spcAft>
                <a:spcPts val="0"/>
              </a:spcAft>
              <a:buClr>
                <a:srgbClr val="434343"/>
              </a:buClr>
              <a:buSzPts val="1400"/>
              <a:buFont typeface="Montserrat"/>
              <a:buChar char="-"/>
            </a:pPr>
            <a:r>
              <a:rPr b="1" i="0" lang="id" sz="1400" u="none" cap="none" strike="noStrike">
                <a:solidFill>
                  <a:srgbClr val="434343"/>
                </a:solidFill>
                <a:latin typeface="Montserrat"/>
                <a:ea typeface="Montserrat"/>
                <a:cs typeface="Montserrat"/>
                <a:sym typeface="Montserrat"/>
              </a:rPr>
              <a:t>Data Visualization - understand data better</a:t>
            </a:r>
            <a:endParaRPr b="1">
              <a:solidFill>
                <a:srgbClr val="434343"/>
              </a:solidFill>
              <a:latin typeface="Montserrat"/>
              <a:ea typeface="Montserrat"/>
              <a:cs typeface="Montserrat"/>
              <a:sym typeface="Montserrat"/>
            </a:endParaRPr>
          </a:p>
        </p:txBody>
      </p:sp>
      <p:pic>
        <p:nvPicPr>
          <p:cNvPr id="149" name="Google Shape;149;p20"/>
          <p:cNvPicPr preferRelativeResize="0"/>
          <p:nvPr/>
        </p:nvPicPr>
        <p:blipFill rotWithShape="1">
          <a:blip r:embed="rId4">
            <a:alphaModFix/>
          </a:blip>
          <a:srcRect b="0" l="0" r="0" t="0"/>
          <a:stretch/>
        </p:blipFill>
        <p:spPr>
          <a:xfrm>
            <a:off x="8618953" y="0"/>
            <a:ext cx="466549" cy="315468"/>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pic>
        <p:nvPicPr>
          <p:cNvPr descr="Image result for city" id="154" name="Google Shape;154;p21"/>
          <p:cNvPicPr preferRelativeResize="0"/>
          <p:nvPr/>
        </p:nvPicPr>
        <p:blipFill rotWithShape="1">
          <a:blip r:embed="rId3">
            <a:alphaModFix/>
          </a:blip>
          <a:srcRect b="25669" l="21572" r="15479" t="18049"/>
          <a:stretch/>
        </p:blipFill>
        <p:spPr>
          <a:xfrm>
            <a:off x="1" y="0"/>
            <a:ext cx="9144000" cy="5143502"/>
          </a:xfrm>
          <a:prstGeom prst="rect">
            <a:avLst/>
          </a:prstGeom>
          <a:noFill/>
          <a:ln>
            <a:noFill/>
          </a:ln>
        </p:spPr>
      </p:pic>
      <p:sp>
        <p:nvSpPr>
          <p:cNvPr id="155" name="Google Shape;155;p21"/>
          <p:cNvSpPr/>
          <p:nvPr/>
        </p:nvSpPr>
        <p:spPr>
          <a:xfrm>
            <a:off x="1" y="0"/>
            <a:ext cx="9144000" cy="5143500"/>
          </a:xfrm>
          <a:prstGeom prst="rect">
            <a:avLst/>
          </a:prstGeom>
          <a:solidFill>
            <a:schemeClr val="lt1">
              <a:alpha val="88240"/>
            </a:scheme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156" name="Google Shape;156;p21"/>
          <p:cNvSpPr/>
          <p:nvPr/>
        </p:nvSpPr>
        <p:spPr>
          <a:xfrm>
            <a:off x="8224277" y="523805"/>
            <a:ext cx="791400" cy="791400"/>
          </a:xfrm>
          <a:prstGeom prst="ellipse">
            <a:avLst/>
          </a:prstGeom>
          <a:solidFill>
            <a:schemeClr val="accent4">
              <a:alpha val="88240"/>
            </a:scheme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800"/>
              <a:buFont typeface="Arial"/>
              <a:buNone/>
            </a:pPr>
            <a:r>
              <a:t/>
            </a:r>
            <a:endParaRPr b="0" i="0" sz="800" u="none" cap="none" strike="noStrike">
              <a:solidFill>
                <a:schemeClr val="lt1"/>
              </a:solidFill>
              <a:latin typeface="Calibri"/>
              <a:ea typeface="Calibri"/>
              <a:cs typeface="Calibri"/>
              <a:sym typeface="Calibri"/>
            </a:endParaRPr>
          </a:p>
        </p:txBody>
      </p:sp>
      <p:sp>
        <p:nvSpPr>
          <p:cNvPr id="157" name="Google Shape;157;p21"/>
          <p:cNvSpPr/>
          <p:nvPr/>
        </p:nvSpPr>
        <p:spPr>
          <a:xfrm rot="-1732908">
            <a:off x="-388316" y="4655731"/>
            <a:ext cx="975768" cy="975768"/>
          </a:xfrm>
          <a:prstGeom prst="roundRect">
            <a:avLst>
              <a:gd fmla="val 24532" name="adj"/>
            </a:avLst>
          </a:prstGeom>
          <a:solidFill>
            <a:schemeClr val="accent4">
              <a:alpha val="80000"/>
            </a:scheme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158" name="Google Shape;158;p21"/>
          <p:cNvSpPr txBox="1"/>
          <p:nvPr/>
        </p:nvSpPr>
        <p:spPr>
          <a:xfrm>
            <a:off x="1524207" y="2121461"/>
            <a:ext cx="1384200" cy="5310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500"/>
              <a:buFont typeface="Arial"/>
              <a:buNone/>
            </a:pPr>
            <a:r>
              <a:t/>
            </a:r>
            <a:endParaRPr b="0" i="0" sz="1500" u="none" cap="none" strike="noStrike">
              <a:solidFill>
                <a:schemeClr val="dk1"/>
              </a:solidFill>
              <a:latin typeface="Montserrat"/>
              <a:ea typeface="Montserrat"/>
              <a:cs typeface="Montserrat"/>
              <a:sym typeface="Montserrat"/>
            </a:endParaRPr>
          </a:p>
        </p:txBody>
      </p:sp>
      <p:pic>
        <p:nvPicPr>
          <p:cNvPr id="159" name="Google Shape;159;p21"/>
          <p:cNvPicPr preferRelativeResize="0"/>
          <p:nvPr/>
        </p:nvPicPr>
        <p:blipFill rotWithShape="1">
          <a:blip r:embed="rId4">
            <a:alphaModFix/>
          </a:blip>
          <a:srcRect b="0" l="0" r="0" t="0"/>
          <a:stretch/>
        </p:blipFill>
        <p:spPr>
          <a:xfrm>
            <a:off x="8618953" y="0"/>
            <a:ext cx="466549" cy="315468"/>
          </a:xfrm>
          <a:prstGeom prst="rect">
            <a:avLst/>
          </a:prstGeom>
          <a:noFill/>
          <a:ln>
            <a:noFill/>
          </a:ln>
        </p:spPr>
      </p:pic>
      <p:sp>
        <p:nvSpPr>
          <p:cNvPr id="160" name="Google Shape;160;p21"/>
          <p:cNvSpPr txBox="1"/>
          <p:nvPr/>
        </p:nvSpPr>
        <p:spPr>
          <a:xfrm>
            <a:off x="319800" y="309413"/>
            <a:ext cx="6556200" cy="10527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chemeClr val="dk1"/>
              </a:buClr>
              <a:buSzPts val="2300"/>
              <a:buFont typeface="Arial"/>
              <a:buNone/>
            </a:pPr>
            <a:r>
              <a:rPr b="1" i="0" lang="id" sz="2300" u="none" cap="none" strike="noStrike">
                <a:solidFill>
                  <a:schemeClr val="dk1"/>
                </a:solidFill>
                <a:latin typeface="Montserrat"/>
                <a:ea typeface="Montserrat"/>
                <a:cs typeface="Montserrat"/>
                <a:sym typeface="Montserrat"/>
              </a:rPr>
              <a:t>Basic Idea</a:t>
            </a:r>
            <a:endParaRPr b="1" i="0" sz="2700" u="none" cap="none" strike="noStrike">
              <a:solidFill>
                <a:schemeClr val="dk1"/>
              </a:solidFill>
              <a:latin typeface="Montserrat"/>
              <a:ea typeface="Montserrat"/>
              <a:cs typeface="Montserrat"/>
              <a:sym typeface="Montserrat"/>
            </a:endParaRPr>
          </a:p>
        </p:txBody>
      </p:sp>
      <p:sp>
        <p:nvSpPr>
          <p:cNvPr id="161" name="Google Shape;161;p21"/>
          <p:cNvSpPr txBox="1"/>
          <p:nvPr/>
        </p:nvSpPr>
        <p:spPr>
          <a:xfrm>
            <a:off x="415475" y="1028992"/>
            <a:ext cx="7548000" cy="1124400"/>
          </a:xfrm>
          <a:prstGeom prst="rect">
            <a:avLst/>
          </a:prstGeom>
          <a:noFill/>
          <a:ln>
            <a:noFill/>
          </a:ln>
        </p:spPr>
        <p:txBody>
          <a:bodyPr anchorCtr="0" anchor="t" bIns="68575" lIns="68575" spcFirstLastPara="1" rIns="68575" wrap="square" tIns="68575">
            <a:noAutofit/>
          </a:bodyPr>
          <a:lstStyle/>
          <a:p>
            <a:pPr indent="-279400" lvl="0" marL="342900" marR="0" rtl="0" algn="l">
              <a:lnSpc>
                <a:spcPct val="115000"/>
              </a:lnSpc>
              <a:spcBef>
                <a:spcPts val="0"/>
              </a:spcBef>
              <a:spcAft>
                <a:spcPts val="0"/>
              </a:spcAft>
              <a:buClr>
                <a:schemeClr val="dk1"/>
              </a:buClr>
              <a:buSzPts val="1800"/>
              <a:buFont typeface="Montserrat"/>
              <a:buChar char="●"/>
            </a:pPr>
            <a:r>
              <a:rPr b="0" i="0" lang="id" sz="1800" u="none" cap="none" strike="noStrike">
                <a:solidFill>
                  <a:schemeClr val="dk1"/>
                </a:solidFill>
                <a:latin typeface="Montserrat"/>
                <a:ea typeface="Montserrat"/>
                <a:cs typeface="Montserrat"/>
                <a:sym typeface="Montserrat"/>
              </a:rPr>
              <a:t>PCA reduces the dimensions of a data set by projecting the data onto a lower dimensional subspace.</a:t>
            </a:r>
            <a:endParaRPr b="0" i="0" sz="1800" u="none" cap="none" strike="noStrike">
              <a:solidFill>
                <a:srgbClr val="434343"/>
              </a:solidFill>
              <a:latin typeface="Montserrat"/>
              <a:ea typeface="Montserrat"/>
              <a:cs typeface="Montserrat"/>
              <a:sym typeface="Montserrat"/>
            </a:endParaRPr>
          </a:p>
        </p:txBody>
      </p:sp>
      <p:sp>
        <p:nvSpPr>
          <p:cNvPr id="162" name="Google Shape;162;p21"/>
          <p:cNvSpPr txBox="1"/>
          <p:nvPr/>
        </p:nvSpPr>
        <p:spPr>
          <a:xfrm>
            <a:off x="532950" y="1865075"/>
            <a:ext cx="21813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id" sz="2000">
                <a:latin typeface="Montserrat"/>
                <a:ea typeface="Montserrat"/>
                <a:cs typeface="Montserrat"/>
                <a:sym typeface="Montserrat"/>
              </a:rPr>
              <a:t>Variabel</a:t>
            </a:r>
            <a:endParaRPr b="1" sz="2000">
              <a:latin typeface="Montserrat"/>
              <a:ea typeface="Montserrat"/>
              <a:cs typeface="Montserrat"/>
              <a:sym typeface="Montserrat"/>
            </a:endParaRPr>
          </a:p>
          <a:p>
            <a:pPr indent="0" lvl="0" marL="0" rtl="0" algn="l">
              <a:spcBef>
                <a:spcPts val="0"/>
              </a:spcBef>
              <a:spcAft>
                <a:spcPts val="0"/>
              </a:spcAft>
              <a:buNone/>
            </a:pPr>
            <a:r>
              <a:rPr lang="id" sz="2000">
                <a:latin typeface="Montserrat"/>
                <a:ea typeface="Montserrat"/>
                <a:cs typeface="Montserrat"/>
                <a:sym typeface="Montserrat"/>
              </a:rPr>
              <a:t>X1, X2, X3,......,Xp</a:t>
            </a:r>
            <a:endParaRPr sz="2000">
              <a:latin typeface="Montserrat"/>
              <a:ea typeface="Montserrat"/>
              <a:cs typeface="Montserrat"/>
              <a:sym typeface="Montserrat"/>
            </a:endParaRPr>
          </a:p>
        </p:txBody>
      </p:sp>
      <p:sp>
        <p:nvSpPr>
          <p:cNvPr id="163" name="Google Shape;163;p21"/>
          <p:cNvSpPr txBox="1"/>
          <p:nvPr/>
        </p:nvSpPr>
        <p:spPr>
          <a:xfrm>
            <a:off x="5407450" y="1854500"/>
            <a:ext cx="30576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id" sz="2000">
                <a:latin typeface="Montserrat"/>
                <a:ea typeface="Montserrat"/>
                <a:cs typeface="Montserrat"/>
                <a:sym typeface="Montserrat"/>
              </a:rPr>
              <a:t>PCA</a:t>
            </a:r>
            <a:endParaRPr b="1" sz="2000">
              <a:latin typeface="Montserrat"/>
              <a:ea typeface="Montserrat"/>
              <a:cs typeface="Montserrat"/>
              <a:sym typeface="Montserrat"/>
            </a:endParaRPr>
          </a:p>
          <a:p>
            <a:pPr indent="0" lvl="0" marL="0" rtl="0" algn="l">
              <a:spcBef>
                <a:spcPts val="0"/>
              </a:spcBef>
              <a:spcAft>
                <a:spcPts val="0"/>
              </a:spcAft>
              <a:buNone/>
            </a:pPr>
            <a:r>
              <a:rPr lang="id" sz="2000">
                <a:latin typeface="Montserrat"/>
                <a:ea typeface="Montserrat"/>
                <a:cs typeface="Montserrat"/>
                <a:sym typeface="Montserrat"/>
              </a:rPr>
              <a:t>PC</a:t>
            </a:r>
            <a:r>
              <a:rPr lang="id" sz="2000">
                <a:latin typeface="Montserrat"/>
                <a:ea typeface="Montserrat"/>
                <a:cs typeface="Montserrat"/>
                <a:sym typeface="Montserrat"/>
              </a:rPr>
              <a:t>1, PC2, PC3,......,PCp</a:t>
            </a:r>
            <a:endParaRPr sz="2000">
              <a:latin typeface="Montserrat"/>
              <a:ea typeface="Montserrat"/>
              <a:cs typeface="Montserrat"/>
              <a:sym typeface="Montserrat"/>
            </a:endParaRPr>
          </a:p>
        </p:txBody>
      </p:sp>
      <p:cxnSp>
        <p:nvCxnSpPr>
          <p:cNvPr id="164" name="Google Shape;164;p21"/>
          <p:cNvCxnSpPr>
            <a:stCxn id="162" idx="3"/>
            <a:endCxn id="163" idx="1"/>
          </p:cNvCxnSpPr>
          <p:nvPr/>
        </p:nvCxnSpPr>
        <p:spPr>
          <a:xfrm flipH="1" rot="10800000">
            <a:off x="2714250" y="2254775"/>
            <a:ext cx="2693100" cy="10500"/>
          </a:xfrm>
          <a:prstGeom prst="straightConnector1">
            <a:avLst/>
          </a:prstGeom>
          <a:noFill/>
          <a:ln cap="flat" cmpd="sng" w="38100">
            <a:solidFill>
              <a:schemeClr val="dk2"/>
            </a:solidFill>
            <a:prstDash val="solid"/>
            <a:round/>
            <a:headEnd len="med" w="med" type="none"/>
            <a:tailEnd len="med" w="med" type="triangle"/>
          </a:ln>
        </p:spPr>
      </p:cxnSp>
      <p:sp>
        <p:nvSpPr>
          <p:cNvPr id="165" name="Google Shape;165;p21"/>
          <p:cNvSpPr txBox="1"/>
          <p:nvPr/>
        </p:nvSpPr>
        <p:spPr>
          <a:xfrm>
            <a:off x="5338125" y="2667000"/>
            <a:ext cx="32808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id" sz="1700">
                <a:latin typeface="Montserrat"/>
                <a:ea typeface="Montserrat"/>
                <a:cs typeface="Montserrat"/>
                <a:sym typeface="Montserrat"/>
              </a:rPr>
              <a:t>Jumlah PC yang dipilih&lt;p</a:t>
            </a:r>
            <a:endParaRPr b="1" sz="1700">
              <a:latin typeface="Montserrat"/>
              <a:ea typeface="Montserrat"/>
              <a:cs typeface="Montserrat"/>
              <a:sym typeface="Montserrat"/>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pic>
        <p:nvPicPr>
          <p:cNvPr descr="Image result for city" id="170" name="Google Shape;170;p22"/>
          <p:cNvPicPr preferRelativeResize="0"/>
          <p:nvPr/>
        </p:nvPicPr>
        <p:blipFill rotWithShape="1">
          <a:blip r:embed="rId3">
            <a:alphaModFix/>
          </a:blip>
          <a:srcRect b="25669" l="21572" r="15479" t="18049"/>
          <a:stretch/>
        </p:blipFill>
        <p:spPr>
          <a:xfrm>
            <a:off x="1" y="0"/>
            <a:ext cx="9144000" cy="5143502"/>
          </a:xfrm>
          <a:prstGeom prst="rect">
            <a:avLst/>
          </a:prstGeom>
          <a:noFill/>
          <a:ln>
            <a:noFill/>
          </a:ln>
        </p:spPr>
      </p:pic>
      <p:sp>
        <p:nvSpPr>
          <p:cNvPr id="171" name="Google Shape;171;p22"/>
          <p:cNvSpPr/>
          <p:nvPr/>
        </p:nvSpPr>
        <p:spPr>
          <a:xfrm>
            <a:off x="1" y="0"/>
            <a:ext cx="9144000" cy="5143500"/>
          </a:xfrm>
          <a:prstGeom prst="rect">
            <a:avLst/>
          </a:prstGeom>
          <a:solidFill>
            <a:schemeClr val="lt1">
              <a:alpha val="88240"/>
            </a:scheme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172" name="Google Shape;172;p22"/>
          <p:cNvSpPr/>
          <p:nvPr/>
        </p:nvSpPr>
        <p:spPr>
          <a:xfrm>
            <a:off x="8224277" y="523805"/>
            <a:ext cx="791400" cy="791400"/>
          </a:xfrm>
          <a:prstGeom prst="ellipse">
            <a:avLst/>
          </a:prstGeom>
          <a:solidFill>
            <a:schemeClr val="accent4">
              <a:alpha val="88240"/>
            </a:scheme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800"/>
              <a:buFont typeface="Arial"/>
              <a:buNone/>
            </a:pPr>
            <a:r>
              <a:t/>
            </a:r>
            <a:endParaRPr b="0" i="0" sz="800" u="none" cap="none" strike="noStrike">
              <a:solidFill>
                <a:schemeClr val="lt1"/>
              </a:solidFill>
              <a:latin typeface="Calibri"/>
              <a:ea typeface="Calibri"/>
              <a:cs typeface="Calibri"/>
              <a:sym typeface="Calibri"/>
            </a:endParaRPr>
          </a:p>
        </p:txBody>
      </p:sp>
      <p:sp>
        <p:nvSpPr>
          <p:cNvPr id="173" name="Google Shape;173;p22"/>
          <p:cNvSpPr/>
          <p:nvPr/>
        </p:nvSpPr>
        <p:spPr>
          <a:xfrm rot="-1732908">
            <a:off x="-388316" y="4655731"/>
            <a:ext cx="975768" cy="975768"/>
          </a:xfrm>
          <a:prstGeom prst="roundRect">
            <a:avLst>
              <a:gd fmla="val 24532" name="adj"/>
            </a:avLst>
          </a:prstGeom>
          <a:solidFill>
            <a:schemeClr val="accent4">
              <a:alpha val="80000"/>
            </a:scheme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174" name="Google Shape;174;p22"/>
          <p:cNvSpPr txBox="1"/>
          <p:nvPr/>
        </p:nvSpPr>
        <p:spPr>
          <a:xfrm>
            <a:off x="1524207" y="2121461"/>
            <a:ext cx="1384200" cy="5310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500"/>
              <a:buFont typeface="Arial"/>
              <a:buNone/>
            </a:pPr>
            <a:r>
              <a:t/>
            </a:r>
            <a:endParaRPr b="0" i="0" sz="1500" u="none" cap="none" strike="noStrike">
              <a:solidFill>
                <a:schemeClr val="dk1"/>
              </a:solidFill>
              <a:latin typeface="Montserrat"/>
              <a:ea typeface="Montserrat"/>
              <a:cs typeface="Montserrat"/>
              <a:sym typeface="Montserrat"/>
            </a:endParaRPr>
          </a:p>
        </p:txBody>
      </p:sp>
      <p:pic>
        <p:nvPicPr>
          <p:cNvPr id="175" name="Google Shape;175;p22"/>
          <p:cNvPicPr preferRelativeResize="0"/>
          <p:nvPr/>
        </p:nvPicPr>
        <p:blipFill rotWithShape="1">
          <a:blip r:embed="rId4">
            <a:alphaModFix/>
          </a:blip>
          <a:srcRect b="0" l="0" r="0" t="0"/>
          <a:stretch/>
        </p:blipFill>
        <p:spPr>
          <a:xfrm>
            <a:off x="8618953" y="0"/>
            <a:ext cx="466549" cy="315468"/>
          </a:xfrm>
          <a:prstGeom prst="rect">
            <a:avLst/>
          </a:prstGeom>
          <a:noFill/>
          <a:ln>
            <a:noFill/>
          </a:ln>
        </p:spPr>
      </p:pic>
      <p:sp>
        <p:nvSpPr>
          <p:cNvPr id="176" name="Google Shape;176;p22"/>
          <p:cNvSpPr txBox="1"/>
          <p:nvPr/>
        </p:nvSpPr>
        <p:spPr>
          <a:xfrm>
            <a:off x="319800" y="309413"/>
            <a:ext cx="6556200" cy="10527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chemeClr val="dk1"/>
              </a:buClr>
              <a:buSzPts val="2300"/>
              <a:buFont typeface="Arial"/>
              <a:buNone/>
            </a:pPr>
            <a:r>
              <a:rPr b="1" i="0" lang="id" sz="2300" u="none" cap="none" strike="noStrike">
                <a:solidFill>
                  <a:schemeClr val="dk1"/>
                </a:solidFill>
                <a:latin typeface="Montserrat"/>
                <a:ea typeface="Montserrat"/>
                <a:cs typeface="Montserrat"/>
                <a:sym typeface="Montserrat"/>
              </a:rPr>
              <a:t>Basic Idea</a:t>
            </a:r>
            <a:endParaRPr b="1" i="0" sz="2700" u="none" cap="none" strike="noStrike">
              <a:solidFill>
                <a:schemeClr val="dk1"/>
              </a:solidFill>
              <a:latin typeface="Montserrat"/>
              <a:ea typeface="Montserrat"/>
              <a:cs typeface="Montserrat"/>
              <a:sym typeface="Montserrat"/>
            </a:endParaRPr>
          </a:p>
        </p:txBody>
      </p:sp>
      <p:sp>
        <p:nvSpPr>
          <p:cNvPr id="177" name="Google Shape;177;p22"/>
          <p:cNvSpPr txBox="1"/>
          <p:nvPr/>
        </p:nvSpPr>
        <p:spPr>
          <a:xfrm>
            <a:off x="415475" y="1028992"/>
            <a:ext cx="7548000" cy="1124400"/>
          </a:xfrm>
          <a:prstGeom prst="rect">
            <a:avLst/>
          </a:prstGeom>
          <a:noFill/>
          <a:ln>
            <a:noFill/>
          </a:ln>
        </p:spPr>
        <p:txBody>
          <a:bodyPr anchorCtr="0" anchor="t" bIns="68575" lIns="68575" spcFirstLastPara="1" rIns="68575" wrap="square" tIns="68575">
            <a:noAutofit/>
          </a:bodyPr>
          <a:lstStyle/>
          <a:p>
            <a:pPr indent="-279400" lvl="0" marL="342900" marR="0" rtl="0" algn="l">
              <a:lnSpc>
                <a:spcPct val="115000"/>
              </a:lnSpc>
              <a:spcBef>
                <a:spcPts val="0"/>
              </a:spcBef>
              <a:spcAft>
                <a:spcPts val="0"/>
              </a:spcAft>
              <a:buClr>
                <a:schemeClr val="dk1"/>
              </a:buClr>
              <a:buSzPts val="1800"/>
              <a:buFont typeface="Montserrat"/>
              <a:buChar char="●"/>
            </a:pPr>
            <a:r>
              <a:rPr lang="id" sz="1800">
                <a:solidFill>
                  <a:schemeClr val="dk1"/>
                </a:solidFill>
                <a:latin typeface="Montserrat"/>
                <a:ea typeface="Montserrat"/>
                <a:cs typeface="Montserrat"/>
                <a:sym typeface="Montserrat"/>
              </a:rPr>
              <a:t>PC Merupakan kombinasi linear dari variabel yang ada</a:t>
            </a:r>
            <a:endParaRPr sz="1800">
              <a:solidFill>
                <a:schemeClr val="dk1"/>
              </a:solidFill>
              <a:latin typeface="Montserrat"/>
              <a:ea typeface="Montserrat"/>
              <a:cs typeface="Montserrat"/>
              <a:sym typeface="Montserrat"/>
            </a:endParaRPr>
          </a:p>
          <a:p>
            <a:pPr indent="-279400" lvl="0" marL="342900" marR="0" rtl="0" algn="l">
              <a:lnSpc>
                <a:spcPct val="115000"/>
              </a:lnSpc>
              <a:spcBef>
                <a:spcPts val="0"/>
              </a:spcBef>
              <a:spcAft>
                <a:spcPts val="0"/>
              </a:spcAft>
              <a:buClr>
                <a:schemeClr val="dk1"/>
              </a:buClr>
              <a:buSzPts val="1800"/>
              <a:buFont typeface="Montserrat"/>
              <a:buChar char="●"/>
            </a:pPr>
            <a:r>
              <a:rPr lang="id" sz="1800">
                <a:solidFill>
                  <a:schemeClr val="dk1"/>
                </a:solidFill>
                <a:latin typeface="Montserrat"/>
                <a:ea typeface="Montserrat"/>
                <a:cs typeface="Montserrat"/>
                <a:sym typeface="Montserrat"/>
              </a:rPr>
              <a:t>Informasi yang terkandung pada PC merupakan gabungan dari semua variabel dengan bobot tertentu</a:t>
            </a:r>
            <a:endParaRPr sz="1800">
              <a:solidFill>
                <a:schemeClr val="dk1"/>
              </a:solidFill>
              <a:latin typeface="Montserrat"/>
              <a:ea typeface="Montserrat"/>
              <a:cs typeface="Montserrat"/>
              <a:sym typeface="Montserrat"/>
            </a:endParaRPr>
          </a:p>
          <a:p>
            <a:pPr indent="0" lvl="0" marL="0" marR="0" rtl="0" algn="l">
              <a:lnSpc>
                <a:spcPct val="115000"/>
              </a:lnSpc>
              <a:spcBef>
                <a:spcPts val="0"/>
              </a:spcBef>
              <a:spcAft>
                <a:spcPts val="0"/>
              </a:spcAft>
              <a:buNone/>
            </a:pPr>
            <a:r>
              <a:t/>
            </a:r>
            <a:endParaRPr sz="1800">
              <a:solidFill>
                <a:schemeClr val="dk1"/>
              </a:solidFill>
              <a:latin typeface="Montserrat"/>
              <a:ea typeface="Montserrat"/>
              <a:cs typeface="Montserrat"/>
              <a:sym typeface="Montserrat"/>
            </a:endParaRPr>
          </a:p>
          <a:p>
            <a:pPr indent="0" lvl="0" marL="0" marR="0" rtl="0" algn="l">
              <a:lnSpc>
                <a:spcPct val="115000"/>
              </a:lnSpc>
              <a:spcBef>
                <a:spcPts val="0"/>
              </a:spcBef>
              <a:spcAft>
                <a:spcPts val="0"/>
              </a:spcAft>
              <a:buNone/>
            </a:pPr>
            <a:r>
              <a:t/>
            </a:r>
            <a:endParaRPr sz="1800">
              <a:solidFill>
                <a:schemeClr val="dk1"/>
              </a:solidFill>
              <a:latin typeface="Montserrat"/>
              <a:ea typeface="Montserrat"/>
              <a:cs typeface="Montserrat"/>
              <a:sym typeface="Montserrat"/>
            </a:endParaRPr>
          </a:p>
          <a:p>
            <a:pPr indent="0" lvl="0" marL="0" marR="0" rtl="0" algn="l">
              <a:lnSpc>
                <a:spcPct val="115000"/>
              </a:lnSpc>
              <a:spcBef>
                <a:spcPts val="0"/>
              </a:spcBef>
              <a:spcAft>
                <a:spcPts val="0"/>
              </a:spcAft>
              <a:buNone/>
            </a:pPr>
            <a:r>
              <a:t/>
            </a:r>
            <a:endParaRPr sz="1800">
              <a:solidFill>
                <a:schemeClr val="dk1"/>
              </a:solidFill>
              <a:latin typeface="Montserrat"/>
              <a:ea typeface="Montserrat"/>
              <a:cs typeface="Montserrat"/>
              <a:sym typeface="Montserrat"/>
            </a:endParaRPr>
          </a:p>
          <a:p>
            <a:pPr indent="0" lvl="0" marL="0" marR="0" rtl="0" algn="l">
              <a:lnSpc>
                <a:spcPct val="115000"/>
              </a:lnSpc>
              <a:spcBef>
                <a:spcPts val="0"/>
              </a:spcBef>
              <a:spcAft>
                <a:spcPts val="0"/>
              </a:spcAft>
              <a:buNone/>
            </a:pPr>
            <a:r>
              <a:t/>
            </a:r>
            <a:endParaRPr sz="1800">
              <a:solidFill>
                <a:schemeClr val="dk1"/>
              </a:solidFill>
              <a:latin typeface="Montserrat"/>
              <a:ea typeface="Montserrat"/>
              <a:cs typeface="Montserrat"/>
              <a:sym typeface="Montserrat"/>
            </a:endParaRPr>
          </a:p>
          <a:p>
            <a:pPr indent="0" lvl="0" marL="0" marR="0" rtl="0" algn="l">
              <a:lnSpc>
                <a:spcPct val="115000"/>
              </a:lnSpc>
              <a:spcBef>
                <a:spcPts val="0"/>
              </a:spcBef>
              <a:spcAft>
                <a:spcPts val="0"/>
              </a:spcAft>
              <a:buNone/>
            </a:pPr>
            <a:r>
              <a:t/>
            </a:r>
            <a:endParaRPr sz="1800">
              <a:solidFill>
                <a:schemeClr val="dk1"/>
              </a:solidFill>
              <a:latin typeface="Montserrat"/>
              <a:ea typeface="Montserrat"/>
              <a:cs typeface="Montserrat"/>
              <a:sym typeface="Montserrat"/>
            </a:endParaRPr>
          </a:p>
          <a:p>
            <a:pPr indent="0" lvl="0" marL="0" marR="0" rtl="0" algn="l">
              <a:lnSpc>
                <a:spcPct val="115000"/>
              </a:lnSpc>
              <a:spcBef>
                <a:spcPts val="0"/>
              </a:spcBef>
              <a:spcAft>
                <a:spcPts val="0"/>
              </a:spcAft>
              <a:buNone/>
            </a:pPr>
            <a:r>
              <a:t/>
            </a:r>
            <a:endParaRPr sz="1800">
              <a:solidFill>
                <a:schemeClr val="dk1"/>
              </a:solidFill>
              <a:latin typeface="Montserrat"/>
              <a:ea typeface="Montserrat"/>
              <a:cs typeface="Montserrat"/>
              <a:sym typeface="Montserrat"/>
            </a:endParaRPr>
          </a:p>
          <a:p>
            <a:pPr indent="-342900" lvl="0" marL="457200" marR="0" rtl="0" algn="l">
              <a:lnSpc>
                <a:spcPct val="115000"/>
              </a:lnSpc>
              <a:spcBef>
                <a:spcPts val="0"/>
              </a:spcBef>
              <a:spcAft>
                <a:spcPts val="0"/>
              </a:spcAft>
              <a:buClr>
                <a:schemeClr val="dk1"/>
              </a:buClr>
              <a:buSzPts val="1800"/>
              <a:buFont typeface="Montserrat"/>
              <a:buChar char="●"/>
            </a:pPr>
            <a:r>
              <a:rPr lang="id" sz="1800">
                <a:solidFill>
                  <a:schemeClr val="dk1"/>
                </a:solidFill>
                <a:latin typeface="Montserrat"/>
                <a:ea typeface="Montserrat"/>
                <a:cs typeface="Montserrat"/>
                <a:sym typeface="Montserrat"/>
              </a:rPr>
              <a:t>Kandungan informasi PC1&gt;PC2&gt;PC3&gt;PC4&gt;......&gt;PCp</a:t>
            </a:r>
            <a:endParaRPr sz="1800">
              <a:solidFill>
                <a:schemeClr val="dk1"/>
              </a:solidFill>
              <a:latin typeface="Montserrat"/>
              <a:ea typeface="Montserrat"/>
              <a:cs typeface="Montserrat"/>
              <a:sym typeface="Montserrat"/>
            </a:endParaRPr>
          </a:p>
          <a:p>
            <a:pPr indent="-342900" lvl="0" marL="457200" marR="0" rtl="0" algn="l">
              <a:lnSpc>
                <a:spcPct val="115000"/>
              </a:lnSpc>
              <a:spcBef>
                <a:spcPts val="0"/>
              </a:spcBef>
              <a:spcAft>
                <a:spcPts val="0"/>
              </a:spcAft>
              <a:buClr>
                <a:schemeClr val="dk1"/>
              </a:buClr>
              <a:buSzPts val="1800"/>
              <a:buFont typeface="Montserrat"/>
              <a:buChar char="●"/>
            </a:pPr>
            <a:r>
              <a:rPr lang="id" sz="1800">
                <a:solidFill>
                  <a:schemeClr val="dk1"/>
                </a:solidFill>
                <a:latin typeface="Montserrat"/>
                <a:ea typeface="Montserrat"/>
                <a:cs typeface="Montserrat"/>
                <a:sym typeface="Montserrat"/>
              </a:rPr>
              <a:t>Antar PC saling independen atau tidak saling berkorelasi satu sama lain</a:t>
            </a:r>
            <a:endParaRPr sz="1800">
              <a:solidFill>
                <a:schemeClr val="dk1"/>
              </a:solidFill>
              <a:latin typeface="Montserrat"/>
              <a:ea typeface="Montserrat"/>
              <a:cs typeface="Montserrat"/>
              <a:sym typeface="Montserrat"/>
            </a:endParaRPr>
          </a:p>
        </p:txBody>
      </p:sp>
      <p:sp>
        <p:nvSpPr>
          <p:cNvPr id="178" name="Google Shape;178;p22"/>
          <p:cNvSpPr txBox="1"/>
          <p:nvPr/>
        </p:nvSpPr>
        <p:spPr>
          <a:xfrm>
            <a:off x="644475" y="2051200"/>
            <a:ext cx="7758600" cy="1754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id" sz="1700">
                <a:latin typeface="Montserrat"/>
                <a:ea typeface="Montserrat"/>
                <a:cs typeface="Montserrat"/>
                <a:sym typeface="Montserrat"/>
              </a:rPr>
              <a:t>How to Search PC value?</a:t>
            </a:r>
            <a:endParaRPr b="1" sz="1700">
              <a:latin typeface="Montserrat"/>
              <a:ea typeface="Montserrat"/>
              <a:cs typeface="Montserrat"/>
              <a:sym typeface="Montserrat"/>
            </a:endParaRPr>
          </a:p>
          <a:p>
            <a:pPr indent="0" lvl="0" marL="0" rtl="0" algn="l">
              <a:spcBef>
                <a:spcPts val="0"/>
              </a:spcBef>
              <a:spcAft>
                <a:spcPts val="0"/>
              </a:spcAft>
              <a:buNone/>
            </a:pPr>
            <a:r>
              <a:rPr lang="id" sz="1700">
                <a:latin typeface="Montserrat"/>
                <a:ea typeface="Montserrat"/>
                <a:cs typeface="Montserrat"/>
                <a:sym typeface="Montserrat"/>
              </a:rPr>
              <a:t>PC1=B11*X1+B12*X2+B13*X3+......+B1p*Xp</a:t>
            </a:r>
            <a:endParaRPr sz="1700">
              <a:latin typeface="Montserrat"/>
              <a:ea typeface="Montserrat"/>
              <a:cs typeface="Montserrat"/>
              <a:sym typeface="Montserrat"/>
            </a:endParaRPr>
          </a:p>
          <a:p>
            <a:pPr indent="0" lvl="0" marL="0" rtl="0" algn="l">
              <a:spcBef>
                <a:spcPts val="0"/>
              </a:spcBef>
              <a:spcAft>
                <a:spcPts val="0"/>
              </a:spcAft>
              <a:buNone/>
            </a:pPr>
            <a:r>
              <a:rPr lang="id" sz="1700">
                <a:solidFill>
                  <a:schemeClr val="dk1"/>
                </a:solidFill>
                <a:latin typeface="Montserrat"/>
                <a:ea typeface="Montserrat"/>
                <a:cs typeface="Montserrat"/>
                <a:sym typeface="Montserrat"/>
              </a:rPr>
              <a:t>PC2=B21*X1+B22*X2+B23*X3+......+B2p*Xp</a:t>
            </a:r>
            <a:endParaRPr sz="1700">
              <a:solidFill>
                <a:schemeClr val="dk1"/>
              </a:solidFill>
              <a:latin typeface="Montserrat"/>
              <a:ea typeface="Montserrat"/>
              <a:cs typeface="Montserrat"/>
              <a:sym typeface="Montserrat"/>
            </a:endParaRPr>
          </a:p>
          <a:p>
            <a:pPr indent="0" lvl="0" marL="0" rtl="0" algn="l">
              <a:spcBef>
                <a:spcPts val="0"/>
              </a:spcBef>
              <a:spcAft>
                <a:spcPts val="0"/>
              </a:spcAft>
              <a:buNone/>
            </a:pPr>
            <a:r>
              <a:rPr lang="id" sz="1700">
                <a:solidFill>
                  <a:schemeClr val="dk1"/>
                </a:solidFill>
                <a:latin typeface="Montserrat"/>
                <a:ea typeface="Montserrat"/>
                <a:cs typeface="Montserrat"/>
                <a:sym typeface="Montserrat"/>
              </a:rPr>
              <a:t>.</a:t>
            </a:r>
            <a:endParaRPr sz="1700">
              <a:solidFill>
                <a:schemeClr val="dk1"/>
              </a:solidFill>
              <a:latin typeface="Montserrat"/>
              <a:ea typeface="Montserrat"/>
              <a:cs typeface="Montserrat"/>
              <a:sym typeface="Montserrat"/>
            </a:endParaRPr>
          </a:p>
          <a:p>
            <a:pPr indent="0" lvl="0" marL="0" rtl="0" algn="l">
              <a:spcBef>
                <a:spcPts val="0"/>
              </a:spcBef>
              <a:spcAft>
                <a:spcPts val="0"/>
              </a:spcAft>
              <a:buNone/>
            </a:pPr>
            <a:r>
              <a:rPr lang="id" sz="1700">
                <a:solidFill>
                  <a:schemeClr val="dk1"/>
                </a:solidFill>
                <a:latin typeface="Montserrat"/>
                <a:ea typeface="Montserrat"/>
                <a:cs typeface="Montserrat"/>
                <a:sym typeface="Montserrat"/>
              </a:rPr>
              <a:t>.</a:t>
            </a:r>
            <a:endParaRPr sz="1700">
              <a:solidFill>
                <a:schemeClr val="dk1"/>
              </a:solidFill>
              <a:latin typeface="Montserrat"/>
              <a:ea typeface="Montserrat"/>
              <a:cs typeface="Montserrat"/>
              <a:sym typeface="Montserrat"/>
            </a:endParaRPr>
          </a:p>
          <a:p>
            <a:pPr indent="0" lvl="0" marL="0" rtl="0" algn="l">
              <a:spcBef>
                <a:spcPts val="0"/>
              </a:spcBef>
              <a:spcAft>
                <a:spcPts val="0"/>
              </a:spcAft>
              <a:buNone/>
            </a:pPr>
            <a:r>
              <a:rPr lang="id" sz="1700">
                <a:solidFill>
                  <a:schemeClr val="dk1"/>
                </a:solidFill>
                <a:latin typeface="Montserrat"/>
                <a:ea typeface="Montserrat"/>
                <a:cs typeface="Montserrat"/>
                <a:sym typeface="Montserrat"/>
              </a:rPr>
              <a:t>PCp=Bp1*X1+Bp2*X2+Bp3*X3+......+Bpp*Xp</a:t>
            </a:r>
            <a:endParaRPr sz="1700">
              <a:solidFill>
                <a:schemeClr val="dk1"/>
              </a:solidFill>
              <a:latin typeface="Montserrat"/>
              <a:ea typeface="Montserrat"/>
              <a:cs typeface="Montserrat"/>
              <a:sym typeface="Montserrat"/>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